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6" r:id="rId2"/>
    <p:sldId id="266" r:id="rId3"/>
    <p:sldId id="267" r:id="rId4"/>
    <p:sldId id="268" r:id="rId5"/>
    <p:sldId id="282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86" r:id="rId14"/>
    <p:sldId id="264" r:id="rId15"/>
    <p:sldId id="274" r:id="rId16"/>
    <p:sldId id="271" r:id="rId17"/>
    <p:sldId id="273" r:id="rId18"/>
    <p:sldId id="272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9" autoAdjust="0"/>
    <p:restoredTop sz="94667" autoAdjust="0"/>
  </p:normalViewPr>
  <p:slideViewPr>
    <p:cSldViewPr>
      <p:cViewPr varScale="1">
        <p:scale>
          <a:sx n="75" d="100"/>
          <a:sy n="75" d="100"/>
        </p:scale>
        <p:origin x="-4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7A1884-FD7A-4112-ABE3-B4431D4B1C3A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138946-3142-4C20-A2CF-D3A3F80A9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1884-FD7A-4112-ABE3-B4431D4B1C3A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8946-3142-4C20-A2CF-D3A3F80A9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1884-FD7A-4112-ABE3-B4431D4B1C3A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8946-3142-4C20-A2CF-D3A3F80A9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7A1884-FD7A-4112-ABE3-B4431D4B1C3A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138946-3142-4C20-A2CF-D3A3F80A9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7A1884-FD7A-4112-ABE3-B4431D4B1C3A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138946-3142-4C20-A2CF-D3A3F80A9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1884-FD7A-4112-ABE3-B4431D4B1C3A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8946-3142-4C20-A2CF-D3A3F80A9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1884-FD7A-4112-ABE3-B4431D4B1C3A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8946-3142-4C20-A2CF-D3A3F80A9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7A1884-FD7A-4112-ABE3-B4431D4B1C3A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138946-3142-4C20-A2CF-D3A3F80A9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1884-FD7A-4112-ABE3-B4431D4B1C3A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8946-3142-4C20-A2CF-D3A3F80A9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7A1884-FD7A-4112-ABE3-B4431D4B1C3A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138946-3142-4C20-A2CF-D3A3F80A9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7A1884-FD7A-4112-ABE3-B4431D4B1C3A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138946-3142-4C20-A2CF-D3A3F80A9B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7A1884-FD7A-4112-ABE3-B4431D4B1C3A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138946-3142-4C20-A2CF-D3A3F80A9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Lab diagnosis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Specimen </a:t>
            </a:r>
            <a:r>
              <a:rPr lang="en-US" dirty="0" smtClean="0"/>
              <a:t>: </a:t>
            </a:r>
            <a:r>
              <a:rPr lang="en-US" dirty="0" smtClean="0"/>
              <a:t>pus ,</a:t>
            </a:r>
            <a:r>
              <a:rPr lang="en-US" dirty="0" smtClean="0"/>
              <a:t>wound </a:t>
            </a:r>
            <a:r>
              <a:rPr lang="en-US" dirty="0" smtClean="0"/>
              <a:t>swab ,urine ,sputum ,blood ,CSF</a:t>
            </a:r>
            <a:endParaRPr lang="en-US" dirty="0" smtClean="0"/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Baskerville Old Face" pitchFamily="18" charset="0"/>
              </a:rPr>
              <a:t>  </a:t>
            </a:r>
            <a:r>
              <a:rPr lang="en-US" sz="2800" b="1" dirty="0" smtClean="0">
                <a:solidFill>
                  <a:srgbClr val="7030A0"/>
                </a:solidFill>
                <a:latin typeface="Bradley Hand ITC" pitchFamily="66" charset="0"/>
              </a:rPr>
              <a:t>  Culture</a:t>
            </a:r>
            <a:r>
              <a:rPr lang="en-US" sz="2800" b="1" dirty="0" smtClean="0">
                <a:solidFill>
                  <a:srgbClr val="FF0000"/>
                </a:solidFill>
                <a:latin typeface="Bradley Hand ITC" pitchFamily="66" charset="0"/>
              </a:rPr>
              <a:t>: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Nutrient agar  </a:t>
            </a:r>
            <a:r>
              <a:rPr lang="en-US" dirty="0" smtClean="0"/>
              <a:t>:</a:t>
            </a:r>
            <a:r>
              <a:rPr lang="en-US" dirty="0" err="1" smtClean="0"/>
              <a:t>bluishgreen</a:t>
            </a:r>
            <a:r>
              <a:rPr lang="en-US" dirty="0" smtClean="0"/>
              <a:t> pigment diffused in medium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Mc 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onkeys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agar  </a:t>
            </a:r>
            <a:r>
              <a:rPr lang="en-US" dirty="0" smtClean="0"/>
              <a:t>:pale colonies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Peptone water  </a:t>
            </a:r>
            <a:r>
              <a:rPr lang="en-US" dirty="0" smtClean="0"/>
              <a:t>:surface pellicle &amp;green pigment</a:t>
            </a:r>
          </a:p>
          <a:p>
            <a:r>
              <a:rPr lang="en-US" dirty="0" smtClean="0"/>
              <a:t>Selective medium like </a:t>
            </a:r>
            <a:r>
              <a:rPr lang="en-US" dirty="0" err="1" smtClean="0">
                <a:solidFill>
                  <a:srgbClr val="0070C0"/>
                </a:solidFill>
              </a:rPr>
              <a:t>cetrimide</a:t>
            </a:r>
            <a:r>
              <a:rPr lang="en-US" dirty="0" smtClean="0">
                <a:solidFill>
                  <a:srgbClr val="0070C0"/>
                </a:solidFill>
              </a:rPr>
              <a:t> agar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useful to inoculate </a:t>
            </a:r>
            <a:r>
              <a:rPr lang="en-US" dirty="0" err="1" smtClean="0"/>
              <a:t>p.aeruginosa</a:t>
            </a:r>
            <a:r>
              <a:rPr lang="en-US" dirty="0" smtClean="0"/>
              <a:t> from </a:t>
            </a:r>
            <a:r>
              <a:rPr lang="en-US" dirty="0" err="1" smtClean="0"/>
              <a:t>faeces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8763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It </a:t>
            </a:r>
            <a:r>
              <a:rPr lang="en-US" sz="2400" dirty="0"/>
              <a:t>is formerly called as Whitmore’s bacillus</a:t>
            </a:r>
          </a:p>
          <a:p>
            <a:r>
              <a:rPr lang="en-US" sz="2400" dirty="0"/>
              <a:t>                                         </a:t>
            </a:r>
            <a:r>
              <a:rPr lang="en-US" sz="2400" dirty="0" err="1"/>
              <a:t>Actinobacillus</a:t>
            </a:r>
            <a:r>
              <a:rPr lang="en-US" sz="2400" dirty="0"/>
              <a:t> </a:t>
            </a:r>
            <a:r>
              <a:rPr lang="en-US" sz="2400" dirty="0" err="1"/>
              <a:t>whitmori</a:t>
            </a:r>
            <a:endParaRPr lang="en-US" sz="2400" dirty="0"/>
          </a:p>
          <a:p>
            <a:r>
              <a:rPr lang="en-US" sz="2400" dirty="0"/>
              <a:t>                                         </a:t>
            </a:r>
            <a:r>
              <a:rPr lang="en-US" sz="2400" dirty="0" err="1"/>
              <a:t>Malleomyces</a:t>
            </a:r>
            <a:r>
              <a:rPr lang="en-US" sz="2400" dirty="0"/>
              <a:t> </a:t>
            </a:r>
            <a:r>
              <a:rPr lang="en-US" sz="2400" dirty="0" err="1"/>
              <a:t>pseudomallei</a:t>
            </a:r>
            <a:endParaRPr lang="en-US" sz="2400" dirty="0"/>
          </a:p>
          <a:p>
            <a:r>
              <a:rPr lang="en-US" sz="2400" dirty="0"/>
              <a:t>                                         </a:t>
            </a:r>
            <a:r>
              <a:rPr lang="en-US" sz="2400" dirty="0" err="1"/>
              <a:t>Loeffflerella</a:t>
            </a:r>
            <a:r>
              <a:rPr lang="en-US" sz="2400" dirty="0"/>
              <a:t> </a:t>
            </a:r>
            <a:r>
              <a:rPr lang="en-US" sz="2400" dirty="0" err="1"/>
              <a:t>pseudomallei</a:t>
            </a: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It was first described by Whitmore &amp; </a:t>
            </a:r>
            <a:r>
              <a:rPr lang="en-US" sz="2400" dirty="0" err="1"/>
              <a:t>Krishnaswami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It is the causative agent of </a:t>
            </a:r>
            <a:r>
              <a:rPr lang="en-US" sz="2400" dirty="0" err="1" smtClean="0"/>
              <a:t>meliodosis</a:t>
            </a:r>
            <a:r>
              <a:rPr lang="en-US" sz="2400" dirty="0" smtClean="0"/>
              <a:t>(</a:t>
            </a:r>
            <a:r>
              <a:rPr lang="en-US" sz="2400" dirty="0" err="1" smtClean="0"/>
              <a:t>melis:disease</a:t>
            </a:r>
            <a:r>
              <a:rPr lang="en-US" sz="2400" dirty="0" smtClean="0"/>
              <a:t> of </a:t>
            </a:r>
            <a:r>
              <a:rPr lang="en-US" sz="2400" dirty="0" err="1" smtClean="0"/>
              <a:t>asses,eidos:resemblance</a:t>
            </a:r>
            <a:r>
              <a:rPr lang="en-US" sz="2400" dirty="0" smtClean="0"/>
              <a:t>)  </a:t>
            </a:r>
            <a:endParaRPr lang="en-US" sz="2400" dirty="0"/>
          </a:p>
          <a:p>
            <a:r>
              <a:rPr lang="en-US" sz="2800" dirty="0" smtClean="0"/>
              <a:t>  MORPHOLOGY:</a:t>
            </a:r>
          </a:p>
          <a:p>
            <a:endParaRPr lang="en-US" dirty="0"/>
          </a:p>
          <a:p>
            <a:r>
              <a:rPr lang="en-US" dirty="0" smtClean="0"/>
              <a:t>        </a:t>
            </a:r>
            <a:r>
              <a:rPr lang="en-US" sz="2400" dirty="0" smtClean="0"/>
              <a:t>Resembles </a:t>
            </a:r>
            <a:r>
              <a:rPr lang="en-US" sz="2400" dirty="0" err="1"/>
              <a:t>B.mallei</a:t>
            </a:r>
            <a:r>
              <a:rPr lang="en-US" sz="2400" dirty="0"/>
              <a:t> but motile in </a:t>
            </a:r>
            <a:r>
              <a:rPr lang="en-US" sz="2400" dirty="0" smtClean="0"/>
              <a:t>nature.</a:t>
            </a:r>
          </a:p>
          <a:p>
            <a:endParaRPr lang="en-US" dirty="0"/>
          </a:p>
          <a:p>
            <a:r>
              <a:rPr lang="en-US" sz="2800" dirty="0" smtClean="0"/>
              <a:t>    CULTURE:</a:t>
            </a:r>
          </a:p>
          <a:p>
            <a:endParaRPr lang="en-US" dirty="0"/>
          </a:p>
          <a:p>
            <a:r>
              <a:rPr lang="en-US" sz="2400" dirty="0" smtClean="0"/>
              <a:t>       Resembles </a:t>
            </a:r>
            <a:r>
              <a:rPr lang="en-US" sz="2400" dirty="0" err="1"/>
              <a:t>B.mallei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dirty="0" err="1">
                <a:solidFill>
                  <a:srgbClr val="FFC000"/>
                </a:solidFill>
                <a:latin typeface="Comic Sans MS" pitchFamily="66" charset="0"/>
              </a:rPr>
              <a:t>Burkholderia</a:t>
            </a:r>
            <a:r>
              <a:rPr lang="en-US" sz="4900" dirty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US" sz="4900" dirty="0" err="1">
                <a:solidFill>
                  <a:srgbClr val="FFC000"/>
                </a:solidFill>
                <a:latin typeface="Comic Sans MS" pitchFamily="66" charset="0"/>
              </a:rPr>
              <a:t>pseudomallei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457200"/>
            <a:ext cx="8991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Pathogenesis:</a:t>
            </a:r>
          </a:p>
          <a:p>
            <a:endParaRPr lang="en-US" sz="4400" dirty="0" smtClean="0">
              <a:solidFill>
                <a:srgbClr val="FF0000"/>
              </a:solidFill>
              <a:latin typeface="Algerian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</a:t>
            </a:r>
            <a:r>
              <a:rPr lang="en-US" sz="2800" dirty="0" smtClean="0"/>
              <a:t>Saprophyte of soil &amp; water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  Infection is by  </a:t>
            </a:r>
          </a:p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                  Inhalation</a:t>
            </a:r>
          </a:p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                  Through skin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</a:rPr>
              <a:t>abarasion</a:t>
            </a:r>
            <a:endParaRPr lang="en-US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                    Arthropod vector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  it may be an     </a:t>
            </a:r>
            <a:r>
              <a:rPr lang="en-US" sz="2800" dirty="0" smtClean="0">
                <a:solidFill>
                  <a:srgbClr val="FF0000"/>
                </a:solidFill>
              </a:rPr>
              <a:t>  Acute  </a:t>
            </a:r>
            <a:r>
              <a:rPr lang="en-US" sz="2800" dirty="0" err="1" smtClean="0">
                <a:solidFill>
                  <a:srgbClr val="FF0000"/>
                </a:solidFill>
              </a:rPr>
              <a:t>septicaemia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                           Sub acute typhoid like disease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                       Pneumonia  &amp;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                           </a:t>
            </a:r>
            <a:r>
              <a:rPr lang="en-US" sz="2800" dirty="0" err="1" smtClean="0">
                <a:solidFill>
                  <a:srgbClr val="FF0000"/>
                </a:solidFill>
              </a:rPr>
              <a:t>Hemoptysis</a:t>
            </a:r>
            <a:r>
              <a:rPr lang="en-US" sz="2800" dirty="0" smtClean="0">
                <a:solidFill>
                  <a:srgbClr val="FF0000"/>
                </a:solidFill>
              </a:rPr>
              <a:t> resembling Tuberculosis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 Acute diseases have high fatality rate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229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Comic Sans MS" pitchFamily="66" charset="0"/>
              </a:rPr>
              <a:t>LAB DIAGNOSIS:</a:t>
            </a:r>
          </a:p>
          <a:p>
            <a:endParaRPr lang="en-US" sz="44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SPECIMEN</a:t>
            </a:r>
            <a:r>
              <a:rPr lang="en-US" sz="2400" dirty="0" smtClean="0"/>
              <a:t> –Purulent exudates , Urine , Blood , Sputum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MICROSCOPY</a:t>
            </a:r>
            <a:r>
              <a:rPr lang="en-US" sz="2400" dirty="0" smtClean="0"/>
              <a:t>--Small , typical , bipolar safety pin     appearance on Methyl blue stain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SEROLOGY</a:t>
            </a:r>
            <a:r>
              <a:rPr lang="en-US" sz="2400" dirty="0" smtClean="0"/>
              <a:t>-Antibody to </a:t>
            </a:r>
            <a:r>
              <a:rPr lang="en-US" sz="2400" dirty="0" err="1" smtClean="0"/>
              <a:t>B.pseudomallei</a:t>
            </a:r>
            <a:r>
              <a:rPr lang="en-US" sz="2400" dirty="0" smtClean="0"/>
              <a:t> detected in patient serum by ELISA , IHA.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Melioidosis:safety</a:t>
            </a:r>
            <a:r>
              <a:rPr lang="en-US" dirty="0" smtClean="0"/>
              <a:t> pin appearance</a:t>
            </a:r>
            <a:endParaRPr lang="en-US" dirty="0"/>
          </a:p>
        </p:txBody>
      </p:sp>
      <p:pic>
        <p:nvPicPr>
          <p:cNvPr id="8194" name="Picture 2" descr="G:\melioidos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0" y="1524000"/>
            <a:ext cx="47625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C000"/>
                </a:solidFill>
                <a:latin typeface="Comic Sans MS" pitchFamily="66" charset="0"/>
              </a:rPr>
              <a:t>Burkholderia</a:t>
            </a:r>
            <a:r>
              <a:rPr lang="en-US" sz="54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US" sz="5400" dirty="0" err="1" smtClean="0">
                <a:solidFill>
                  <a:srgbClr val="FFC000"/>
                </a:solidFill>
                <a:latin typeface="Comic Sans MS" pitchFamily="66" charset="0"/>
              </a:rPr>
              <a:t>cepacia</a:t>
            </a:r>
            <a:endParaRPr lang="en-US" sz="54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9601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MORPHOLOGY :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Slender, gram negative , motile due to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multitrichous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flagella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Bacillus accumulates poly β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hydroxy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butyrate as granules 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hence stain irregularly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/>
              <a:t>  </a:t>
            </a:r>
            <a:r>
              <a:rPr lang="en-US" sz="3200" dirty="0" smtClean="0">
                <a:solidFill>
                  <a:srgbClr val="FF0000"/>
                </a:solidFill>
                <a:latin typeface="Andalus" pitchFamily="2" charset="-78"/>
                <a:cs typeface="Andalus" pitchFamily="2" charset="-78"/>
              </a:rPr>
              <a:t>CULTURE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 :</a:t>
            </a:r>
            <a:endParaRPr lang="en-US" dirty="0" smtClean="0">
              <a:latin typeface="Andalus" pitchFamily="2" charset="-78"/>
              <a:cs typeface="Andalus" pitchFamily="2" charset="-78"/>
            </a:endParaRP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     Aerobic , grows at optimum temp. 25 – 35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     Grows well on ordinary nutrient agar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     On prolonged incubation colonies become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redddish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purple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             due to formation of a non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diffusable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phenazine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                      pigment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bacteria_burkholderia_cepac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8588" y="249238"/>
            <a:ext cx="3805237" cy="635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467600" cy="1143000"/>
          </a:xfrm>
        </p:spPr>
        <p:txBody>
          <a:bodyPr/>
          <a:lstStyle/>
          <a:p>
            <a:r>
              <a:rPr lang="en-US" sz="4400" dirty="0" err="1" smtClean="0">
                <a:solidFill>
                  <a:srgbClr val="FF0000"/>
                </a:solidFill>
                <a:latin typeface="Algerian" pitchFamily="82" charset="0"/>
              </a:rPr>
              <a:t>pathogenicity</a:t>
            </a:r>
            <a:endParaRPr lang="en-US" sz="44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7467600" cy="4873752"/>
          </a:xfrm>
        </p:spPr>
        <p:txBody>
          <a:bodyPr/>
          <a:lstStyle/>
          <a:p>
            <a:r>
              <a:rPr lang="en-US" dirty="0" smtClean="0"/>
              <a:t>Important cause of </a:t>
            </a:r>
            <a:r>
              <a:rPr lang="en-US" dirty="0" err="1" smtClean="0"/>
              <a:t>nosocomial</a:t>
            </a:r>
            <a:r>
              <a:rPr lang="en-US" dirty="0" smtClean="0"/>
              <a:t> infection</a:t>
            </a:r>
          </a:p>
          <a:p>
            <a:r>
              <a:rPr lang="en-US" dirty="0" smtClean="0"/>
              <a:t>It is an opportunist environmental </a:t>
            </a:r>
            <a:r>
              <a:rPr lang="en-US" dirty="0" err="1" smtClean="0"/>
              <a:t>pathogen,particularly</a:t>
            </a:r>
            <a:r>
              <a:rPr lang="en-US" dirty="0" smtClean="0"/>
              <a:t> in those with cystic fibrosis it cause fatal </a:t>
            </a:r>
            <a:r>
              <a:rPr lang="en-US" dirty="0" err="1" smtClean="0"/>
              <a:t>necrotising</a:t>
            </a:r>
            <a:r>
              <a:rPr lang="en-US" dirty="0" smtClean="0"/>
              <a:t> pneumonia</a:t>
            </a:r>
          </a:p>
          <a:p>
            <a:r>
              <a:rPr lang="en-US" dirty="0" smtClean="0"/>
              <a:t>Resistant to large number of antibiotics</a:t>
            </a:r>
          </a:p>
          <a:p>
            <a:r>
              <a:rPr lang="en-US" dirty="0" smtClean="0"/>
              <a:t>Contaminate antiseptic  solutions like </a:t>
            </a:r>
            <a:r>
              <a:rPr lang="en-US" dirty="0" err="1" smtClean="0"/>
              <a:t>chlorhexidine&amp;cetrimide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G:\m1801_02_fig1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841500"/>
            <a:ext cx="3810000" cy="4391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Non </a:t>
            </a:r>
            <a:r>
              <a:rPr lang="en-US" dirty="0" err="1" smtClean="0">
                <a:solidFill>
                  <a:srgbClr val="FF0000"/>
                </a:solidFill>
              </a:rPr>
              <a:t>fermentors</a:t>
            </a:r>
            <a:r>
              <a:rPr lang="en-US" dirty="0" smtClean="0">
                <a:solidFill>
                  <a:srgbClr val="FF0000"/>
                </a:solidFill>
              </a:rPr>
              <a:t> other than </a:t>
            </a:r>
            <a:r>
              <a:rPr lang="en-US" dirty="0" err="1" smtClean="0">
                <a:solidFill>
                  <a:srgbClr val="FF0000"/>
                </a:solidFill>
              </a:rPr>
              <a:t>psedomonas</a:t>
            </a:r>
            <a:r>
              <a:rPr lang="en-US" dirty="0" smtClean="0">
                <a:solidFill>
                  <a:srgbClr val="FF0000"/>
                </a:solidFill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</a:rPr>
              <a:t>burkholderia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Acinetobacter</a:t>
            </a:r>
            <a:r>
              <a:rPr lang="en-US" dirty="0" smtClean="0"/>
              <a:t> :saprophyte of soil causing pneumonia &amp; respiratory tract infections</a:t>
            </a:r>
          </a:p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Alcaligenes</a:t>
            </a:r>
            <a:r>
              <a:rPr lang="en-US" dirty="0" smtClean="0"/>
              <a:t>  :present in </a:t>
            </a:r>
            <a:r>
              <a:rPr lang="en-US" dirty="0" err="1" smtClean="0"/>
              <a:t>faeces</a:t>
            </a:r>
            <a:r>
              <a:rPr lang="en-US" dirty="0" smtClean="0"/>
              <a:t> causing UTI &amp; wound infection</a:t>
            </a:r>
          </a:p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Achromobacter</a:t>
            </a:r>
            <a:r>
              <a:rPr lang="en-US" dirty="0" smtClean="0"/>
              <a:t>  :causes  :post operative meningitis</a:t>
            </a:r>
          </a:p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Flavobacterium</a:t>
            </a:r>
            <a:r>
              <a:rPr lang="en-US" dirty="0" smtClean="0"/>
              <a:t>  :saprophyte of soil  causing </a:t>
            </a:r>
            <a:r>
              <a:rPr lang="en-US" dirty="0" err="1" smtClean="0"/>
              <a:t>nosocomial</a:t>
            </a:r>
            <a:r>
              <a:rPr lang="en-US" dirty="0" smtClean="0"/>
              <a:t> infections in infants</a:t>
            </a:r>
          </a:p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Eikinella</a:t>
            </a:r>
            <a:r>
              <a:rPr lang="en-US" dirty="0" smtClean="0"/>
              <a:t> :</a:t>
            </a:r>
            <a:r>
              <a:rPr lang="en-US" dirty="0" err="1" smtClean="0"/>
              <a:t>commensal</a:t>
            </a:r>
            <a:r>
              <a:rPr lang="en-US" dirty="0" smtClean="0"/>
              <a:t> of mucosal surface causes </a:t>
            </a:r>
            <a:r>
              <a:rPr lang="en-US" dirty="0" err="1" smtClean="0"/>
              <a:t>endocarditis,meningitis</a:t>
            </a:r>
            <a:r>
              <a:rPr lang="en-US" dirty="0" smtClean="0"/>
              <a:t> &amp; pneumonia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C000"/>
                </a:solidFill>
                <a:latin typeface="Lucida Handwriting" pitchFamily="66" charset="0"/>
              </a:rPr>
              <a:t>THANK  YOU</a:t>
            </a:r>
            <a:endParaRPr lang="en-US" sz="4800" dirty="0">
              <a:solidFill>
                <a:srgbClr val="FFC00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Bradley Hand ITC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solidFill>
                <a:srgbClr val="00B050"/>
              </a:solidFill>
              <a:latin typeface="Bradley Hand ITC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MICROSCOPY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Gram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negative &amp; motile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BIOCHEMICAL REACTIONS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Bradley Hand ITC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OXIDASE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POSITIVE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Non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fermenters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Breaks down Glucose with acid production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TYPING METHOD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adley Hand ITC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Pyocin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typing is most commonly used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adley Hand ITC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G:\oxidas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905000"/>
            <a:ext cx="2222500" cy="1646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latin typeface="Algerian" pitchFamily="82" charset="0"/>
              </a:rPr>
              <a:t>TREATMENT  </a:t>
            </a:r>
            <a:endParaRPr lang="en-US" dirty="0">
              <a:solidFill>
                <a:schemeClr val="accent4"/>
              </a:solidFill>
              <a:latin typeface="Algerian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2286000"/>
            <a:ext cx="4800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Ciprofloxacin                                   </a:t>
            </a:r>
            <a:r>
              <a:rPr lang="en-US" sz="2800" dirty="0" err="1" smtClean="0">
                <a:solidFill>
                  <a:srgbClr val="00B050"/>
                </a:solidFill>
              </a:rPr>
              <a:t>Piperacilin</a:t>
            </a:r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en-US" sz="2800" dirty="0" err="1" smtClean="0">
                <a:solidFill>
                  <a:srgbClr val="00B050"/>
                </a:solidFill>
              </a:rPr>
              <a:t>Ticarcillin</a:t>
            </a:r>
            <a:r>
              <a:rPr lang="en-US" sz="2800" dirty="0" smtClean="0">
                <a:solidFill>
                  <a:srgbClr val="00B050"/>
                </a:solidFill>
              </a:rPr>
              <a:t>                                          </a:t>
            </a:r>
            <a:r>
              <a:rPr lang="en-US" sz="2800" dirty="0" err="1" smtClean="0">
                <a:solidFill>
                  <a:srgbClr val="00B050"/>
                </a:solidFill>
              </a:rPr>
              <a:t>Azlocilin</a:t>
            </a:r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en-US" sz="2800" dirty="0" err="1" smtClean="0">
                <a:solidFill>
                  <a:srgbClr val="00B050"/>
                </a:solidFill>
              </a:rPr>
              <a:t>Cefotaxime</a:t>
            </a:r>
            <a:r>
              <a:rPr lang="en-US" sz="2800" dirty="0" smtClean="0">
                <a:solidFill>
                  <a:srgbClr val="00B050"/>
                </a:solidFill>
              </a:rPr>
              <a:t>                                      </a:t>
            </a:r>
            <a:r>
              <a:rPr lang="en-US" sz="2800" dirty="0" err="1" smtClean="0">
                <a:solidFill>
                  <a:srgbClr val="00B050"/>
                </a:solidFill>
              </a:rPr>
              <a:t>Ceftazidine</a:t>
            </a:r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en-US" sz="2800" dirty="0" err="1" smtClean="0">
                <a:solidFill>
                  <a:srgbClr val="00B050"/>
                </a:solidFill>
              </a:rPr>
              <a:t>Gentamycin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828800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CONTROL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lgerian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lgerian" pitchFamily="8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Constant vigilance &amp; strict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attention to asepsis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Polyvalent vaccine has to be recommended.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</a:rPr>
              <a:t>Stenotrophomonas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maltophila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686800" cy="4873752"/>
          </a:xfrm>
        </p:spPr>
        <p:txBody>
          <a:bodyPr/>
          <a:lstStyle/>
          <a:p>
            <a:r>
              <a:rPr lang="en-US" dirty="0" smtClean="0"/>
              <a:t>Saprophyte &amp;opportunistic pathogen</a:t>
            </a:r>
          </a:p>
          <a:p>
            <a:r>
              <a:rPr lang="en-US" dirty="0" smtClean="0"/>
              <a:t>It causes: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smtClean="0"/>
              <a:t>Wound </a:t>
            </a:r>
            <a:r>
              <a:rPr lang="en-US" dirty="0" smtClean="0"/>
              <a:t>infection</a:t>
            </a:r>
          </a:p>
          <a:p>
            <a:pPr>
              <a:buNone/>
            </a:pPr>
            <a:r>
              <a:rPr lang="en-US" dirty="0" smtClean="0"/>
              <a:t>               UTI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smtClean="0"/>
              <a:t>Septicemia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BIOCHEMICAL REACTIONS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Oxidase</a:t>
            </a:r>
            <a:r>
              <a:rPr lang="en-US" dirty="0" smtClean="0"/>
              <a:t> </a:t>
            </a:r>
            <a:r>
              <a:rPr lang="en-US" dirty="0" smtClean="0"/>
              <a:t>negative</a:t>
            </a:r>
          </a:p>
          <a:p>
            <a:pPr>
              <a:buNone/>
            </a:pPr>
            <a:r>
              <a:rPr lang="en-US" dirty="0" smtClean="0"/>
              <a:t>       Acidifies </a:t>
            </a:r>
            <a:r>
              <a:rPr lang="en-US" dirty="0" smtClean="0"/>
              <a:t>maltose in addition to </a:t>
            </a:r>
            <a:r>
              <a:rPr lang="en-US" dirty="0" smtClean="0"/>
              <a:t>glucose,  lactose ,sucrose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Treatment</a:t>
            </a:r>
          </a:p>
          <a:p>
            <a:r>
              <a:rPr lang="en-US" dirty="0" err="1" smtClean="0">
                <a:latin typeface="Century Schoolbook" pitchFamily="18" charset="0"/>
                <a:cs typeface="Aharoni" pitchFamily="2" charset="-79"/>
              </a:rPr>
              <a:t>Cotrimoxazole</a:t>
            </a:r>
            <a:r>
              <a:rPr lang="en-US" dirty="0" smtClean="0">
                <a:latin typeface="Century Schoolbook" pitchFamily="18" charset="0"/>
                <a:cs typeface="Aharoni" pitchFamily="2" charset="-79"/>
              </a:rPr>
              <a:t> &amp; </a:t>
            </a:r>
            <a:r>
              <a:rPr lang="en-US" dirty="0" err="1" smtClean="0">
                <a:latin typeface="Century Schoolbook" pitchFamily="18" charset="0"/>
                <a:cs typeface="Aharoni" pitchFamily="2" charset="-79"/>
              </a:rPr>
              <a:t>chloramphenicol</a:t>
            </a:r>
            <a:endParaRPr lang="en-US" dirty="0" smtClean="0">
              <a:latin typeface="Century Schoolbook" pitchFamily="18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C000"/>
                </a:solidFill>
                <a:latin typeface="Comic Sans MS" pitchFamily="66" charset="0"/>
              </a:rPr>
              <a:t>Burkholderia</a:t>
            </a:r>
            <a:r>
              <a:rPr lang="en-US" sz="54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US" sz="5400" dirty="0" err="1" smtClean="0">
                <a:solidFill>
                  <a:srgbClr val="FFC000"/>
                </a:solidFill>
                <a:latin typeface="Comic Sans MS" pitchFamily="66" charset="0"/>
              </a:rPr>
              <a:t>mallei</a:t>
            </a:r>
            <a:endParaRPr lang="en-US" sz="54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600200"/>
            <a:ext cx="8153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92D050"/>
                </a:solidFill>
              </a:rPr>
              <a:t>Isolated by </a:t>
            </a:r>
            <a:r>
              <a:rPr lang="en-US" sz="2800" dirty="0" err="1" smtClean="0">
                <a:solidFill>
                  <a:srgbClr val="92D050"/>
                </a:solidFill>
              </a:rPr>
              <a:t>Loeffler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>
                <a:solidFill>
                  <a:srgbClr val="92D050"/>
                </a:solidFill>
              </a:rPr>
              <a:t>&amp;  </a:t>
            </a:r>
            <a:r>
              <a:rPr lang="en-US" sz="2800" dirty="0" err="1">
                <a:solidFill>
                  <a:srgbClr val="92D050"/>
                </a:solidFill>
              </a:rPr>
              <a:t>Shutz</a:t>
            </a:r>
            <a:r>
              <a:rPr lang="en-US" sz="2800" dirty="0">
                <a:solidFill>
                  <a:srgbClr val="92D050"/>
                </a:solidFill>
              </a:rPr>
              <a:t>  from horse dung of </a:t>
            </a:r>
            <a:r>
              <a:rPr lang="en-US" sz="2800" dirty="0" err="1" smtClean="0">
                <a:solidFill>
                  <a:srgbClr val="92D050"/>
                </a:solidFill>
              </a:rPr>
              <a:t>glandlers</a:t>
            </a:r>
            <a:endParaRPr lang="en-US" sz="2800" dirty="0" smtClean="0">
              <a:solidFill>
                <a:srgbClr val="92D050"/>
              </a:solidFill>
            </a:endParaRPr>
          </a:p>
          <a:p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MORPHOLOGY </a:t>
            </a:r>
            <a:r>
              <a:rPr lang="en-US" dirty="0"/>
              <a:t>      </a:t>
            </a:r>
          </a:p>
          <a:p>
            <a:r>
              <a:rPr lang="en-US" sz="2400" dirty="0"/>
              <a:t>Small 2.5µm × 1.5µm,non-motile , gram –</a:t>
            </a:r>
            <a:r>
              <a:rPr lang="en-US" sz="2400" dirty="0" err="1"/>
              <a:t>ve</a:t>
            </a:r>
            <a:r>
              <a:rPr lang="en-US" sz="2400" dirty="0"/>
              <a:t> bacilli </a:t>
            </a:r>
          </a:p>
          <a:p>
            <a:r>
              <a:rPr lang="en-US" sz="2400" dirty="0"/>
              <a:t>beaded </a:t>
            </a:r>
            <a:r>
              <a:rPr lang="en-US" sz="2400" dirty="0" smtClean="0"/>
              <a:t>appearance</a:t>
            </a:r>
          </a:p>
          <a:p>
            <a:endParaRPr lang="en-US" sz="2400" dirty="0"/>
          </a:p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CULTURE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Aerobe &amp;  facultative anaerobe.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On ordinary culture media, colonies are small &amp; </a:t>
            </a:r>
            <a:r>
              <a:rPr lang="en-US" sz="2400" dirty="0" smtClean="0"/>
              <a:t>  translucent </a:t>
            </a:r>
            <a:r>
              <a:rPr lang="en-US" sz="2400" dirty="0"/>
              <a:t>initially</a:t>
            </a:r>
          </a:p>
          <a:p>
            <a:r>
              <a:rPr lang="en-US" sz="2400" dirty="0" smtClean="0"/>
              <a:t>become </a:t>
            </a:r>
            <a:r>
              <a:rPr lang="en-US" sz="2400" dirty="0"/>
              <a:t>yellowish &amp; opaque on ageing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28600"/>
            <a:ext cx="7620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Algerian" pitchFamily="82" charset="0"/>
              </a:rPr>
              <a:t>Animal </a:t>
            </a:r>
            <a:r>
              <a:rPr lang="en-US" sz="4400" dirty="0" err="1">
                <a:solidFill>
                  <a:srgbClr val="FF0000"/>
                </a:solidFill>
                <a:latin typeface="Algerian" pitchFamily="82" charset="0"/>
              </a:rPr>
              <a:t>pathogenicity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:</a:t>
            </a:r>
          </a:p>
          <a:p>
            <a:endParaRPr lang="en-US" sz="1600" dirty="0">
              <a:solidFill>
                <a:srgbClr val="FF0000"/>
              </a:solidFill>
              <a:latin typeface="Algerian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Suscpetible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animals are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horses , mules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&amp; asses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2 types of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lesions</a:t>
            </a:r>
          </a:p>
          <a:p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400" b="1" i="1" dirty="0">
                <a:solidFill>
                  <a:srgbClr val="00B050"/>
                </a:solidFill>
                <a:latin typeface="Bradley Hand ITC" pitchFamily="66" charset="0"/>
              </a:rPr>
              <a:t>GLANDERS: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Respiratory system is affected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Nodule formation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&amp; profuse discharge in</a:t>
            </a: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nasal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septum &amp; later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turns to ulcer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  </a:t>
            </a:r>
            <a:r>
              <a:rPr lang="en-US" sz="2400" b="1" i="1" dirty="0">
                <a:latin typeface="Bradley Hand ITC" pitchFamily="66" charset="0"/>
              </a:rPr>
              <a:t>FARCY:</a:t>
            </a:r>
            <a:endParaRPr lang="en-US" b="1" i="1" dirty="0">
              <a:latin typeface="Bradley Hand ITC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     It is infection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through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skin with involvement </a:t>
            </a:r>
          </a:p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         of  superficial lymph nodes &amp; lymph vessels.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     Lymph vessels convert into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</a:rPr>
              <a:t>farcy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pipes.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/>
              <a:t> </a:t>
            </a:r>
          </a:p>
        </p:txBody>
      </p:sp>
      <p:pic>
        <p:nvPicPr>
          <p:cNvPr id="1026" name="Picture 2" descr="G:\alani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676400"/>
            <a:ext cx="1905000" cy="2843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991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lgerian" pitchFamily="82" charset="0"/>
              </a:rPr>
              <a:t>   STRAUS </a:t>
            </a:r>
            <a:r>
              <a:rPr lang="en-US" sz="3200" b="1" dirty="0">
                <a:solidFill>
                  <a:srgbClr val="C00000"/>
                </a:solidFill>
                <a:latin typeface="Algerian" pitchFamily="82" charset="0"/>
              </a:rPr>
              <a:t>REACTION</a:t>
            </a:r>
            <a:r>
              <a:rPr lang="en-US" sz="3200" b="1" dirty="0" smtClean="0">
                <a:solidFill>
                  <a:srgbClr val="C00000"/>
                </a:solidFill>
                <a:latin typeface="Algerian" pitchFamily="82" charset="0"/>
              </a:rPr>
              <a:t>:</a:t>
            </a: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err="1"/>
              <a:t>Intraperitonial</a:t>
            </a:r>
            <a:r>
              <a:rPr lang="en-US" sz="2400" dirty="0"/>
              <a:t> inoculation of bacilli in male guinea pig 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  causes </a:t>
            </a:r>
            <a:r>
              <a:rPr lang="en-US" sz="2400" dirty="0"/>
              <a:t>testicular swelling in 2-3 days due to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     </a:t>
            </a:r>
            <a:r>
              <a:rPr lang="en-US" sz="2400" dirty="0"/>
              <a:t>inflammation of tunica </a:t>
            </a:r>
            <a:r>
              <a:rPr lang="en-US" sz="2400" dirty="0" err="1"/>
              <a:t>vaginalis</a:t>
            </a:r>
            <a:r>
              <a:rPr lang="en-US" sz="2400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</a:t>
            </a:r>
            <a:r>
              <a:rPr lang="en-US" sz="2400" dirty="0"/>
              <a:t>It is not a diagnostic of </a:t>
            </a:r>
            <a:r>
              <a:rPr lang="en-US" sz="2400" dirty="0" err="1"/>
              <a:t>glanders</a:t>
            </a:r>
            <a:r>
              <a:rPr lang="en-US" sz="2400" dirty="0"/>
              <a:t> </a:t>
            </a:r>
            <a:r>
              <a:rPr lang="en-US" sz="2400" dirty="0" smtClean="0"/>
              <a:t>because </a:t>
            </a:r>
            <a:r>
              <a:rPr lang="en-US" sz="2400" dirty="0"/>
              <a:t>similar reaction is </a:t>
            </a:r>
            <a:r>
              <a:rPr lang="en-US" sz="2400" dirty="0" smtClean="0"/>
              <a:t>   observed </a:t>
            </a:r>
            <a:r>
              <a:rPr lang="en-US" sz="2400" dirty="0"/>
              <a:t>with </a:t>
            </a:r>
            <a:r>
              <a:rPr lang="en-US" sz="2400" dirty="0" err="1"/>
              <a:t>Brucella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sps</a:t>
            </a:r>
            <a:r>
              <a:rPr lang="en-US" sz="2400" dirty="0"/>
              <a:t>, </a:t>
            </a:r>
            <a:r>
              <a:rPr lang="en-US" sz="2400" dirty="0" err="1"/>
              <a:t>Priesz</a:t>
            </a:r>
            <a:r>
              <a:rPr lang="en-US" sz="2400" dirty="0"/>
              <a:t> </a:t>
            </a:r>
            <a:r>
              <a:rPr lang="en-US" sz="2400" dirty="0" err="1"/>
              <a:t>nocard</a:t>
            </a:r>
            <a:r>
              <a:rPr lang="en-US" sz="2400" dirty="0"/>
              <a:t> bacillus</a:t>
            </a:r>
            <a:r>
              <a:rPr lang="en-US" sz="2400" dirty="0" smtClean="0"/>
              <a:t>,  </a:t>
            </a:r>
            <a:r>
              <a:rPr lang="en-US" sz="2400" dirty="0" err="1"/>
              <a:t>Actinobacillus</a:t>
            </a:r>
            <a:r>
              <a:rPr lang="en-US" sz="2400" dirty="0"/>
              <a:t> &amp; </a:t>
            </a:r>
            <a:r>
              <a:rPr lang="en-US" sz="2400" dirty="0" err="1"/>
              <a:t>B.pseudomallei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sz="2000" dirty="0"/>
          </a:p>
          <a:p>
            <a:endParaRPr lang="en-US" sz="2000" dirty="0"/>
          </a:p>
          <a:p>
            <a:r>
              <a:rPr lang="en-US" sz="3200" dirty="0">
                <a:solidFill>
                  <a:srgbClr val="FF0000"/>
                </a:solidFill>
                <a:latin typeface="Algerian" pitchFamily="82" charset="0"/>
              </a:rPr>
              <a:t>HUMAN PATOGENICITY: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Infected via skin abrasions or wounds  with infected animal.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Disease may present as acute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fulminant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febrile illness or 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a chronic indolent infection producing abscesses in 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respiratory tract or skin.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acute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glanders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there is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fever,nasal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discharge,prostation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Fatality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rate is high.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6858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Baskerville Old Face" pitchFamily="18" charset="0"/>
              </a:rPr>
              <a:t>LAB DIAGNOSIS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Baskerville Old Face" pitchFamily="18" charset="0"/>
              </a:rPr>
              <a:t>:</a:t>
            </a:r>
          </a:p>
          <a:p>
            <a:endParaRPr lang="en-US" sz="4400" dirty="0" smtClean="0">
              <a:solidFill>
                <a:schemeClr val="accent3">
                  <a:lumMod val="75000"/>
                </a:schemeClr>
              </a:solidFill>
              <a:latin typeface="Baskerville Old Face" pitchFamily="18" charset="0"/>
            </a:endParaRPr>
          </a:p>
          <a:p>
            <a:endParaRPr lang="en-US" dirty="0">
              <a:solidFill>
                <a:schemeClr val="accent3">
                  <a:lumMod val="75000"/>
                </a:schemeClr>
              </a:solidFill>
              <a:latin typeface="Baskerville Old Fac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SPECIMEN</a:t>
            </a:r>
            <a:r>
              <a:rPr lang="en-US" dirty="0"/>
              <a:t> – </a:t>
            </a:r>
            <a:r>
              <a:rPr lang="en-US" sz="2400" dirty="0"/>
              <a:t>Purulent </a:t>
            </a:r>
            <a:r>
              <a:rPr lang="en-US" sz="2400" dirty="0" smtClean="0"/>
              <a:t>discharge</a:t>
            </a:r>
          </a:p>
          <a:p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DIRECT MICROSCOPY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/>
              <a:t>-</a:t>
            </a:r>
            <a:r>
              <a:rPr lang="en-US" sz="2400" dirty="0"/>
              <a:t>Gram-</a:t>
            </a:r>
            <a:r>
              <a:rPr lang="en-US" sz="2400" dirty="0" err="1"/>
              <a:t>ve</a:t>
            </a:r>
            <a:r>
              <a:rPr lang="en-US" sz="2400" dirty="0"/>
              <a:t> beaded bacilli on gram staining  </a:t>
            </a:r>
            <a:endParaRPr lang="en-US" sz="2400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CULTURE</a:t>
            </a:r>
            <a:r>
              <a:rPr lang="en-US" dirty="0"/>
              <a:t>—</a:t>
            </a:r>
            <a:r>
              <a:rPr lang="en-US" sz="2400" dirty="0"/>
              <a:t>Done on Blood </a:t>
            </a:r>
            <a:r>
              <a:rPr lang="en-US" sz="2400" dirty="0" smtClean="0"/>
              <a:t>agar</a:t>
            </a:r>
          </a:p>
          <a:p>
            <a:endParaRPr lang="en-US" dirty="0"/>
          </a:p>
          <a:p>
            <a:pPr marL="457200" indent="-457200">
              <a:buFont typeface="Wingdings" pitchFamily="2" charset="2"/>
              <a:buChar char="ü"/>
            </a:pP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ANIMAL INOCULATION</a:t>
            </a:r>
            <a:r>
              <a:rPr lang="en-US" sz="2400" dirty="0">
                <a:latin typeface="Comic Sans MS" pitchFamily="66" charset="0"/>
              </a:rPr>
              <a:t>-</a:t>
            </a:r>
            <a:r>
              <a:rPr lang="en-US" dirty="0"/>
              <a:t>-</a:t>
            </a:r>
            <a:r>
              <a:rPr lang="en-US" sz="2400" dirty="0"/>
              <a:t>Done on guinea pig for Straus reaction </a:t>
            </a:r>
            <a:endParaRPr lang="en-US" sz="2400" dirty="0" smtClean="0"/>
          </a:p>
          <a:p>
            <a:pPr marL="457200" indent="-457200"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ALLERGY TEST</a:t>
            </a:r>
          </a:p>
          <a:p>
            <a:r>
              <a:rPr lang="en-US" dirty="0"/>
              <a:t>     </a:t>
            </a:r>
            <a:r>
              <a:rPr lang="en-US" sz="2400" dirty="0" err="1"/>
              <a:t>Mallein</a:t>
            </a:r>
            <a:r>
              <a:rPr lang="en-US" sz="2400" dirty="0"/>
              <a:t> test –Delayed </a:t>
            </a:r>
            <a:r>
              <a:rPr lang="en-US" sz="2400" dirty="0" err="1"/>
              <a:t>hypersenstivity</a:t>
            </a:r>
            <a:r>
              <a:rPr lang="en-US" sz="2400" dirty="0"/>
              <a:t> </a:t>
            </a:r>
            <a:r>
              <a:rPr lang="en-US" sz="2400" dirty="0" smtClean="0"/>
              <a:t>reaction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405</TotalTime>
  <Words>707</Words>
  <Application>Microsoft Office PowerPoint</Application>
  <PresentationFormat>On-screen Show (4:3)</PresentationFormat>
  <Paragraphs>160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Lab diagnosis</vt:lpstr>
      <vt:lpstr>Slide 2</vt:lpstr>
      <vt:lpstr>TREATMENT  </vt:lpstr>
      <vt:lpstr>Slide 4</vt:lpstr>
      <vt:lpstr>Stenotrophomonas maltophila</vt:lpstr>
      <vt:lpstr>Burkholderia mallei</vt:lpstr>
      <vt:lpstr>Slide 7</vt:lpstr>
      <vt:lpstr>Slide 8</vt:lpstr>
      <vt:lpstr>Slide 9</vt:lpstr>
      <vt:lpstr>Burkholderia pseudomallei </vt:lpstr>
      <vt:lpstr>Slide 11</vt:lpstr>
      <vt:lpstr>Slide 12</vt:lpstr>
      <vt:lpstr>Melioidosis:safety pin appearance</vt:lpstr>
      <vt:lpstr>Burkholderia cepacia</vt:lpstr>
      <vt:lpstr>Slide 15</vt:lpstr>
      <vt:lpstr>pathogenicity</vt:lpstr>
      <vt:lpstr>Slide 17</vt:lpstr>
      <vt:lpstr>Non fermentors other than psedomonas &amp; burkholderia</vt:lpstr>
      <vt:lpstr>THANK 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Stenotrophomonas maltophila</dc:title>
  <dc:creator>sampath</dc:creator>
  <cp:lastModifiedBy>sampath</cp:lastModifiedBy>
  <cp:revision>68</cp:revision>
  <dcterms:created xsi:type="dcterms:W3CDTF">2010-10-20T03:29:05Z</dcterms:created>
  <dcterms:modified xsi:type="dcterms:W3CDTF">2010-10-21T06:05:27Z</dcterms:modified>
</cp:coreProperties>
</file>