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63" r:id="rId12"/>
    <p:sldId id="264" r:id="rId13"/>
    <p:sldId id="273" r:id="rId14"/>
    <p:sldId id="265" r:id="rId15"/>
    <p:sldId id="266" r:id="rId16"/>
    <p:sldId id="267" r:id="rId17"/>
    <p:sldId id="268" r:id="rId18"/>
    <p:sldId id="269" r:id="rId19"/>
    <p:sldId id="271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99" autoAdjust="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2C38-7713-41E9-8BE0-DF722282B404}" type="datetimeFigureOut">
              <a:rPr lang="en-US" smtClean="0"/>
              <a:pPr/>
              <a:t>11/16/2010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A616A-32E5-40DE-8D40-145E60CEB6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Desktop\susmi\Autoimmunity2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643042" y="1285860"/>
            <a:ext cx="5309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AUTOIMMUNITY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US" dirty="0" smtClean="0"/>
              <a:t>The relative importance of </a:t>
            </a:r>
            <a:r>
              <a:rPr lang="en-US" dirty="0" err="1" smtClean="0"/>
              <a:t>humoral</a:t>
            </a:r>
            <a:r>
              <a:rPr lang="en-US" dirty="0" smtClean="0"/>
              <a:t> and cellular immunity in autoimmune disease is not known.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8794" y="1643050"/>
            <a:ext cx="5880136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MECHANISMS</a:t>
            </a:r>
          </a:p>
          <a:p>
            <a:pPr algn="ctr"/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 OF </a:t>
            </a:r>
          </a:p>
          <a:p>
            <a:pPr algn="ctr"/>
            <a:r>
              <a:rPr lang="en-US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AUTOIMMUNITY</a:t>
            </a:r>
            <a:endParaRPr lang="en-US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Monotype Corsiva" pitchFamily="66" charset="0"/>
              </a:rPr>
              <a:t>NEOANTIGENS</a:t>
            </a:r>
            <a:endParaRPr lang="en-IN" sz="4800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Monotype Corsiva" pitchFamily="66" charset="0"/>
              </a:rPr>
              <a:t>PHYSICAL :  irradiation, photosensitivity,        cold allergy</a:t>
            </a:r>
          </a:p>
          <a:p>
            <a:r>
              <a:rPr lang="en-US" sz="3600" b="1" dirty="0" smtClean="0">
                <a:latin typeface="Monotype Corsiva" pitchFamily="66" charset="0"/>
              </a:rPr>
              <a:t>CHEMICAL : drugs, chemicals, metals  etc.</a:t>
            </a:r>
          </a:p>
          <a:p>
            <a:r>
              <a:rPr lang="en-US" sz="3600" b="1" dirty="0" smtClean="0">
                <a:latin typeface="Monotype Corsiva" pitchFamily="66" charset="0"/>
              </a:rPr>
              <a:t>BIOLOGICAL :  microorganisms - viruses, bacteria</a:t>
            </a:r>
          </a:p>
          <a:p>
            <a:r>
              <a:rPr lang="en-US" sz="3600" b="1" dirty="0" smtClean="0">
                <a:latin typeface="Monotype Corsiva" pitchFamily="66" charset="0"/>
              </a:rPr>
              <a:t>MUTATIONS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 descr="http://comfybelly.com/wp-content/uploads/2010/04/Drugs-for-Crohns.jpg"/>
          <p:cNvSpPr>
            <a:spLocks noChangeAspect="1" noChangeArrowheads="1"/>
          </p:cNvSpPr>
          <p:nvPr/>
        </p:nvSpPr>
        <p:spPr bwMode="auto">
          <a:xfrm>
            <a:off x="63500" y="-136525"/>
            <a:ext cx="6153150" cy="4514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1750" name="AutoShape 6" descr="http://comfybelly.com/wp-content/uploads/2010/04/Drugs-for-Crohns.jpg"/>
          <p:cNvSpPr>
            <a:spLocks noChangeAspect="1" noChangeArrowheads="1"/>
          </p:cNvSpPr>
          <p:nvPr/>
        </p:nvSpPr>
        <p:spPr bwMode="auto">
          <a:xfrm>
            <a:off x="63500" y="-136525"/>
            <a:ext cx="6153150" cy="4514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31751" name="Picture 7" descr="C:\Users\sony\Desktop\susmi\fig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786345" cy="3255082"/>
          </a:xfrm>
          <a:prstGeom prst="rect">
            <a:avLst/>
          </a:prstGeom>
          <a:noFill/>
        </p:spPr>
      </p:pic>
      <p:pic>
        <p:nvPicPr>
          <p:cNvPr id="31752" name="Picture 8" descr="C:\Users\sony\Desktop\susmi\Drugs-for-Crohn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9421" y="357166"/>
            <a:ext cx="425457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Monotype Corsiva" pitchFamily="66" charset="0"/>
              </a:rPr>
              <a:t>CROSS - REACTING  ANTIGEN THEORY</a:t>
            </a:r>
            <a:endParaRPr lang="en-IN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Monotype Corsiva" pitchFamily="66" charset="0"/>
              </a:rPr>
              <a:t>MOLECULAR  MIMICRY  THEORY</a:t>
            </a:r>
            <a:endParaRPr lang="en-IN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latin typeface="Monotype Corsiva" pitchFamily="66" charset="0"/>
              </a:rPr>
              <a:t>EX</a:t>
            </a:r>
            <a:r>
              <a:rPr lang="en-US" sz="3600" b="1" dirty="0" smtClean="0">
                <a:latin typeface="Monotype Corsiva" pitchFamily="66" charset="0"/>
              </a:rPr>
              <a:t>: </a:t>
            </a:r>
            <a:r>
              <a:rPr lang="en-US" sz="3600" b="1" dirty="0" err="1" smtClean="0">
                <a:latin typeface="Monotype Corsiva" pitchFamily="66" charset="0"/>
              </a:rPr>
              <a:t>Arithritogenic</a:t>
            </a:r>
            <a:r>
              <a:rPr lang="en-US" sz="3600" b="1" dirty="0" smtClean="0">
                <a:latin typeface="Monotype Corsiva" pitchFamily="66" charset="0"/>
              </a:rPr>
              <a:t>  </a:t>
            </a:r>
            <a:r>
              <a:rPr lang="en-US" sz="3600" b="1" dirty="0" err="1" smtClean="0">
                <a:latin typeface="Monotype Corsiva" pitchFamily="66" charset="0"/>
              </a:rPr>
              <a:t>shigella</a:t>
            </a:r>
            <a:r>
              <a:rPr lang="en-US" sz="3600" b="1" dirty="0" smtClean="0">
                <a:latin typeface="Monotype Corsiva" pitchFamily="66" charset="0"/>
              </a:rPr>
              <a:t>  </a:t>
            </a:r>
            <a:r>
              <a:rPr lang="en-US" sz="3600" b="1" dirty="0" err="1" smtClean="0">
                <a:latin typeface="Monotype Corsiva" pitchFamily="66" charset="0"/>
              </a:rPr>
              <a:t>flexneri</a:t>
            </a:r>
            <a:r>
              <a:rPr lang="en-US" sz="3600" b="1" dirty="0" smtClean="0">
                <a:latin typeface="Monotype Corsiva" pitchFamily="66" charset="0"/>
              </a:rPr>
              <a:t> – HLA-B27</a:t>
            </a:r>
          </a:p>
          <a:p>
            <a:pPr>
              <a:buNone/>
            </a:pPr>
            <a:r>
              <a:rPr lang="en-US" sz="3600" b="1" dirty="0" smtClean="0">
                <a:latin typeface="Monotype Corsiva" pitchFamily="66" charset="0"/>
              </a:rPr>
              <a:t>      Mycobacterium  tuberculosis - joint  </a:t>
            </a:r>
            <a:r>
              <a:rPr lang="en-US" sz="3600" b="1" dirty="0" err="1" smtClean="0">
                <a:latin typeface="Monotype Corsiva" pitchFamily="66" charset="0"/>
              </a:rPr>
              <a:t>memb</a:t>
            </a:r>
            <a:endParaRPr lang="en-US" sz="36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en-US" sz="3600" b="1" dirty="0">
                <a:latin typeface="Monotype Corsiva" pitchFamily="66" charset="0"/>
              </a:rPr>
              <a:t> </a:t>
            </a:r>
            <a:r>
              <a:rPr lang="en-US" sz="3600" b="1" dirty="0" smtClean="0">
                <a:latin typeface="Monotype Corsiva" pitchFamily="66" charset="0"/>
              </a:rPr>
              <a:t>            </a:t>
            </a:r>
            <a:r>
              <a:rPr lang="en-US" sz="3600" b="1" dirty="0" err="1" smtClean="0">
                <a:latin typeface="Monotype Corsiva" pitchFamily="66" charset="0"/>
              </a:rPr>
              <a:t>coxsackie</a:t>
            </a:r>
            <a:r>
              <a:rPr lang="en-US" sz="3600" b="1" dirty="0" smtClean="0">
                <a:latin typeface="Monotype Corsiva" pitchFamily="66" charset="0"/>
              </a:rPr>
              <a:t>  B  -  Myocardium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Monotype Corsiva" pitchFamily="66" charset="0"/>
              </a:rPr>
              <a:t>POLYCLONAL B CELL ACTIVATION</a:t>
            </a:r>
            <a:endParaRPr lang="en-IN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latin typeface="Monotype Corsiva" pitchFamily="66" charset="0"/>
              </a:rPr>
              <a:t>BRAEKDOWN  OF  IMMUNOLOGICAL  HOMEOSTASIS</a:t>
            </a:r>
            <a:endParaRPr lang="en-IN" sz="4000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latin typeface="Monotype Corsiva" pitchFamily="66" charset="0"/>
              </a:rPr>
              <a:t>ENHANCED  HELPER  T  CELLS AND  DECREASED  SUPPRESSOR T  CELL  FUNCTIONS</a:t>
            </a:r>
            <a:endParaRPr lang="en-IN" sz="49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Monotype Corsiva" pitchFamily="66" charset="0"/>
                <a:cs typeface="Mongolian Baiti" pitchFamily="66" charset="0"/>
              </a:rPr>
              <a:t>SEQUESTRATED  ANTIGENS</a:t>
            </a:r>
            <a:endParaRPr lang="en-IN" b="1" dirty="0">
              <a:latin typeface="Monotype Corsiva" pitchFamily="66" charset="0"/>
              <a:cs typeface="Mongolian Bait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4400" b="1" dirty="0" smtClean="0">
                <a:latin typeface="Monotype Corsiva" pitchFamily="66" charset="0"/>
                <a:cs typeface="Aharoni" pitchFamily="2" charset="-79"/>
              </a:rPr>
              <a:t>DEFINITION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:</a:t>
            </a:r>
          </a:p>
          <a:p>
            <a:pPr>
              <a:buNone/>
            </a:pPr>
            <a:r>
              <a:rPr lang="en-US" sz="3600" b="1" dirty="0" smtClean="0">
                <a:latin typeface="Monotype Corsiva" pitchFamily="66" charset="0"/>
                <a:cs typeface="Aharoni" pitchFamily="2" charset="-79"/>
              </a:rPr>
              <a:t>Any  structural  or  functional  damage  produced  by the  action  of  immunologically  competent  cells  or antibodies  against  the  normal  cells  is  known  as autoimmunity 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Monotype Corsiva" pitchFamily="66" charset="0"/>
              </a:rPr>
              <a:t>DEFECTS  IN  IDIOTYPE - ANTI-IDIOTYPE  NETWORK</a:t>
            </a:r>
            <a:endParaRPr lang="en-IN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3600" b="1" dirty="0" smtClean="0">
                <a:latin typeface="Monotype Corsiva" pitchFamily="66" charset="0"/>
              </a:rPr>
              <a:t>CONTRADICTION  IN  TERMINOLOGY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latin typeface="Monotype Corsiva" pitchFamily="66" charset="0"/>
              </a:rPr>
              <a:t>   Autoimmunity  literally  means  ‘protection against  self’  but  it  actually  means  ‘injury  to  self’</a:t>
            </a:r>
            <a:endParaRPr lang="en-IN" sz="3600" b="1" dirty="0">
              <a:latin typeface="Monotype Corsiva" pitchFamily="66" charset="0"/>
            </a:endParaRPr>
          </a:p>
          <a:p>
            <a:pPr>
              <a:buNone/>
            </a:pPr>
            <a:r>
              <a:rPr lang="en-US" sz="3600" b="1" dirty="0" smtClean="0">
                <a:latin typeface="Monotype Corsiva" pitchFamily="66" charset="0"/>
              </a:rPr>
              <a:t> The  term  ‘</a:t>
            </a:r>
            <a:r>
              <a:rPr lang="en-US" sz="3600" b="1" dirty="0" err="1" smtClean="0">
                <a:latin typeface="Monotype Corsiva" pitchFamily="66" charset="0"/>
              </a:rPr>
              <a:t>autoallergy</a:t>
            </a:r>
            <a:r>
              <a:rPr lang="en-US" sz="3600" b="1" dirty="0" smtClean="0">
                <a:latin typeface="Monotype Corsiva" pitchFamily="66" charset="0"/>
              </a:rPr>
              <a:t>’  has  been  suggested  but the  term  autoimmunity  has  wide  usage</a:t>
            </a:r>
            <a:r>
              <a:rPr lang="en-US" sz="3600" dirty="0" smtClean="0">
                <a:latin typeface="Monotype Corsiva" pitchFamily="66" charset="0"/>
              </a:rPr>
              <a:t>. </a:t>
            </a:r>
            <a:endParaRPr lang="en-IN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Monotype Corsiva" pitchFamily="66" charset="0"/>
              </a:rPr>
              <a:t>HISTORY</a:t>
            </a:r>
            <a:endParaRPr lang="en-IN" b="1" dirty="0"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latin typeface="Monotype Corsiva" pitchFamily="66" charset="0"/>
              </a:rPr>
              <a:t>Metalnikoff</a:t>
            </a:r>
            <a:r>
              <a:rPr lang="en-US" sz="3600" b="1" dirty="0" smtClean="0">
                <a:latin typeface="Monotype Corsiva" pitchFamily="66" charset="0"/>
              </a:rPr>
              <a:t>(1900)  observed  sperm </a:t>
            </a:r>
            <a:r>
              <a:rPr lang="en-US" sz="3600" b="1" dirty="0" err="1" smtClean="0">
                <a:latin typeface="Monotype Corsiva" pitchFamily="66" charset="0"/>
              </a:rPr>
              <a:t>immobilising</a:t>
            </a:r>
            <a:r>
              <a:rPr lang="en-US" sz="3600" b="1" dirty="0" smtClean="0">
                <a:latin typeface="Monotype Corsiva" pitchFamily="66" charset="0"/>
              </a:rPr>
              <a:t>  antibodies  against  the  sperms  of  their  own  in  guinea pig.  This  was  the </a:t>
            </a:r>
            <a:r>
              <a:rPr lang="en-US" sz="3600" b="1" dirty="0" err="1" smtClean="0">
                <a:latin typeface="Monotype Corsiva" pitchFamily="66" charset="0"/>
              </a:rPr>
              <a:t>earlist</a:t>
            </a:r>
            <a:r>
              <a:rPr lang="en-US" sz="3600" b="1" dirty="0" smtClean="0">
                <a:latin typeface="Monotype Corsiva" pitchFamily="66" charset="0"/>
              </a:rPr>
              <a:t>  example  of  autoimmunity.</a:t>
            </a:r>
          </a:p>
          <a:p>
            <a:r>
              <a:rPr lang="en-US" sz="3600" b="1" dirty="0" err="1" smtClean="0">
                <a:latin typeface="Monotype Corsiva" pitchFamily="66" charset="0"/>
              </a:rPr>
              <a:t>Donath</a:t>
            </a:r>
            <a:r>
              <a:rPr lang="en-US" sz="3600" b="1" dirty="0" smtClean="0">
                <a:latin typeface="Monotype Corsiva" pitchFamily="66" charset="0"/>
              </a:rPr>
              <a:t>  and  </a:t>
            </a:r>
            <a:r>
              <a:rPr lang="en-US" sz="3600" b="1" dirty="0" err="1" smtClean="0">
                <a:latin typeface="Monotype Corsiva" pitchFamily="66" charset="0"/>
              </a:rPr>
              <a:t>landsteiner</a:t>
            </a:r>
            <a:r>
              <a:rPr lang="en-US" sz="3600" b="1" dirty="0" smtClean="0">
                <a:latin typeface="Monotype Corsiva" pitchFamily="66" charset="0"/>
              </a:rPr>
              <a:t>(1904)  identified circulating  </a:t>
            </a:r>
            <a:r>
              <a:rPr lang="en-US" sz="3600" b="1" dirty="0" err="1" smtClean="0">
                <a:latin typeface="Monotype Corsiva" pitchFamily="66" charset="0"/>
              </a:rPr>
              <a:t>autoantibodies</a:t>
            </a:r>
            <a:r>
              <a:rPr lang="en-US" sz="3600" b="1" dirty="0" smtClean="0">
                <a:latin typeface="Monotype Corsiva" pitchFamily="66" charset="0"/>
              </a:rPr>
              <a:t>  in  paroxysmal  cold </a:t>
            </a:r>
            <a:r>
              <a:rPr lang="en-US" sz="3600" b="1" dirty="0" err="1" smtClean="0">
                <a:latin typeface="Monotype Corsiva" pitchFamily="66" charset="0"/>
              </a:rPr>
              <a:t>hemoglobinuria</a:t>
            </a:r>
            <a:r>
              <a:rPr lang="en-US" sz="3600" b="1" dirty="0" smtClean="0">
                <a:latin typeface="Monotype Corsiva" pitchFamily="66" charset="0"/>
              </a:rPr>
              <a:t>.  This  was  the  first description  of  autoimmune  disease  in  human beings </a:t>
            </a:r>
            <a:endParaRPr lang="en-IN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b="1" dirty="0" smtClean="0">
                <a:latin typeface="Monotype Corsiva" pitchFamily="66" charset="0"/>
              </a:rPr>
              <a:t>Even  though  </a:t>
            </a:r>
            <a:r>
              <a:rPr lang="en-US" sz="3600" b="1" dirty="0" err="1" smtClean="0">
                <a:latin typeface="Monotype Corsiva" pitchFamily="66" charset="0"/>
              </a:rPr>
              <a:t>autoantibodies</a:t>
            </a:r>
            <a:r>
              <a:rPr lang="en-US" sz="3600" b="1" dirty="0" smtClean="0">
                <a:latin typeface="Monotype Corsiva" pitchFamily="66" charset="0"/>
              </a:rPr>
              <a:t>  are  harmful  to body,  some  </a:t>
            </a:r>
            <a:r>
              <a:rPr lang="en-US" sz="3600" b="1" dirty="0" err="1" smtClean="0">
                <a:latin typeface="Monotype Corsiva" pitchFamily="66" charset="0"/>
              </a:rPr>
              <a:t>autoantibodies</a:t>
            </a:r>
            <a:r>
              <a:rPr lang="en-US" sz="3600" b="1" dirty="0" smtClean="0">
                <a:latin typeface="Monotype Corsiva" pitchFamily="66" charset="0"/>
              </a:rPr>
              <a:t>  like  anti-</a:t>
            </a:r>
            <a:r>
              <a:rPr lang="en-US" sz="3600" b="1" dirty="0" err="1" smtClean="0">
                <a:latin typeface="Monotype Corsiva" pitchFamily="66" charset="0"/>
              </a:rPr>
              <a:t>idiotypic</a:t>
            </a:r>
            <a:r>
              <a:rPr lang="en-US" sz="3600" b="1" dirty="0" smtClean="0">
                <a:latin typeface="Monotype Corsiva" pitchFamily="66" charset="0"/>
              </a:rPr>
              <a:t> antibody  are  essential  for  normal  functioning  of   immune  system.</a:t>
            </a:r>
            <a:endParaRPr lang="en-IN" sz="36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Monotype Corsiva" pitchFamily="66" charset="0"/>
              </a:rPr>
              <a:t>  Autoimmunity  can  be  explained  in experimental  animals  by  injection  of  self antigens  along  with  complete  Freund’s adjuvant.</a:t>
            </a:r>
            <a:endParaRPr lang="en-IN" sz="3600" b="1" dirty="0">
              <a:latin typeface="Monotype Corsiva" pitchFamily="66" charset="0"/>
            </a:endParaRPr>
          </a:p>
        </p:txBody>
      </p:sp>
      <p:sp>
        <p:nvSpPr>
          <p:cNvPr id="12290" name="AutoShape 2" descr="http://ard.bmj.com/content/56/1/5/F2.large.jpg"/>
          <p:cNvSpPr>
            <a:spLocks noChangeAspect="1" noChangeArrowheads="1"/>
          </p:cNvSpPr>
          <p:nvPr/>
        </p:nvSpPr>
        <p:spPr bwMode="auto">
          <a:xfrm>
            <a:off x="63500" y="-136525"/>
            <a:ext cx="67913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292" name="AutoShape 4" descr="http://ard.bmj.com/content/56/1/5/F2.large.jpg"/>
          <p:cNvSpPr>
            <a:spLocks noChangeAspect="1" noChangeArrowheads="1"/>
          </p:cNvSpPr>
          <p:nvPr/>
        </p:nvSpPr>
        <p:spPr bwMode="auto">
          <a:xfrm>
            <a:off x="63500" y="-136525"/>
            <a:ext cx="67913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1" name="Picture 2" descr="C:\Users\sony\Desktop\susmi\F2.larg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71744"/>
            <a:ext cx="6478982" cy="3907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latin typeface="Monotype Corsiva" pitchFamily="66" charset="0"/>
              </a:rPr>
              <a:t>Diseases  of  autoimmune  origin  exhibit following  features:</a:t>
            </a:r>
          </a:p>
          <a:p>
            <a:r>
              <a:rPr lang="en-US" sz="3600" b="1" dirty="0" smtClean="0">
                <a:latin typeface="Monotype Corsiva" pitchFamily="66" charset="0"/>
              </a:rPr>
              <a:t>An  elevated  level  of  </a:t>
            </a:r>
            <a:r>
              <a:rPr lang="en-US" sz="3600" b="1" dirty="0" err="1" smtClean="0">
                <a:latin typeface="Monotype Corsiva" pitchFamily="66" charset="0"/>
              </a:rPr>
              <a:t>immunoglobulins</a:t>
            </a:r>
            <a:endParaRPr lang="en-US" sz="3600" b="1" dirty="0" smtClean="0">
              <a:latin typeface="Monotype Corsiva" pitchFamily="66" charset="0"/>
            </a:endParaRPr>
          </a:p>
          <a:p>
            <a:r>
              <a:rPr lang="en-US" sz="3600" b="1" dirty="0" smtClean="0">
                <a:latin typeface="Monotype Corsiva" pitchFamily="66" charset="0"/>
              </a:rPr>
              <a:t>Demonstrable  </a:t>
            </a:r>
            <a:r>
              <a:rPr lang="en-US" sz="3600" b="1" dirty="0" err="1" smtClean="0">
                <a:latin typeface="Monotype Corsiva" pitchFamily="66" charset="0"/>
              </a:rPr>
              <a:t>autoantibodies</a:t>
            </a:r>
            <a:endParaRPr lang="en-US" sz="3600" b="1" dirty="0" smtClean="0">
              <a:latin typeface="Monotype Corsiva" pitchFamily="66" charset="0"/>
            </a:endParaRPr>
          </a:p>
          <a:p>
            <a:r>
              <a:rPr lang="en-US" sz="3600" b="1" dirty="0" smtClean="0">
                <a:latin typeface="Monotype Corsiva" pitchFamily="66" charset="0"/>
              </a:rPr>
              <a:t>Deposition  of  </a:t>
            </a:r>
            <a:r>
              <a:rPr lang="en-US" sz="3600" b="1" dirty="0" err="1" smtClean="0">
                <a:latin typeface="Monotype Corsiva" pitchFamily="66" charset="0"/>
              </a:rPr>
              <a:t>immunoglobulins</a:t>
            </a:r>
            <a:r>
              <a:rPr lang="en-US" sz="3600" b="1" dirty="0" smtClean="0">
                <a:latin typeface="Monotype Corsiva" pitchFamily="66" charset="0"/>
              </a:rPr>
              <a:t>  or  their derivatives  at  sites  of  election  such  as  renal </a:t>
            </a:r>
            <a:r>
              <a:rPr lang="en-US" sz="3600" b="1" dirty="0" err="1" smtClean="0">
                <a:latin typeface="Monotype Corsiva" pitchFamily="66" charset="0"/>
              </a:rPr>
              <a:t>glomeruli</a:t>
            </a:r>
            <a:endParaRPr lang="en-US" sz="3600" b="1" dirty="0" smtClean="0">
              <a:latin typeface="Monotype Corsiva" pitchFamily="66" charset="0"/>
            </a:endParaRPr>
          </a:p>
          <a:p>
            <a:r>
              <a:rPr lang="en-US" sz="3600" b="1" dirty="0" smtClean="0">
                <a:latin typeface="Monotype Corsiva" pitchFamily="66" charset="0"/>
              </a:rPr>
              <a:t>Accumulation  of  lymphocytes  and  plasma cells  at  sites  of  lesion</a:t>
            </a:r>
          </a:p>
          <a:p>
            <a:r>
              <a:rPr lang="en-US" sz="3600" b="1" dirty="0" smtClean="0">
                <a:latin typeface="Monotype Corsiva" pitchFamily="66" charset="0"/>
              </a:rPr>
              <a:t>Benefit  from  corticosteroid  or  </a:t>
            </a:r>
            <a:r>
              <a:rPr lang="en-US" sz="3600" b="1" dirty="0" err="1" smtClean="0">
                <a:latin typeface="Monotype Corsiva" pitchFamily="66" charset="0"/>
              </a:rPr>
              <a:t>immuno</a:t>
            </a:r>
            <a:r>
              <a:rPr lang="en-US" sz="3600" b="1" dirty="0" smtClean="0">
                <a:latin typeface="Monotype Corsiva" pitchFamily="66" charset="0"/>
              </a:rPr>
              <a:t> </a:t>
            </a:r>
            <a:r>
              <a:rPr lang="en-US" sz="3600" b="1" dirty="0" err="1" smtClean="0">
                <a:latin typeface="Monotype Corsiva" pitchFamily="66" charset="0"/>
              </a:rPr>
              <a:t>suppresive</a:t>
            </a:r>
            <a:r>
              <a:rPr lang="en-US" sz="3600" b="1" dirty="0" smtClean="0">
                <a:latin typeface="Monotype Corsiva" pitchFamily="66" charset="0"/>
              </a:rPr>
              <a:t>  therapy.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3600" b="1" dirty="0" smtClean="0">
                <a:latin typeface="Monotype Corsiva" pitchFamily="66" charset="0"/>
              </a:rPr>
              <a:t>Occurrence  of more  than  one  type  of autoimmune  lesion  in  an  individual</a:t>
            </a:r>
          </a:p>
          <a:p>
            <a:r>
              <a:rPr lang="en-US" sz="3600" b="1" dirty="0" smtClean="0">
                <a:latin typeface="Monotype Corsiva" pitchFamily="66" charset="0"/>
              </a:rPr>
              <a:t>A  genetic  predisposition  towards autoimmunity</a:t>
            </a:r>
          </a:p>
          <a:p>
            <a:r>
              <a:rPr lang="en-US" sz="3600" b="1" dirty="0" smtClean="0">
                <a:latin typeface="Monotype Corsiva" pitchFamily="66" charset="0"/>
              </a:rPr>
              <a:t>Higher  incidence  among  females</a:t>
            </a:r>
          </a:p>
          <a:p>
            <a:r>
              <a:rPr lang="en-US" sz="3600" b="1" dirty="0" err="1" smtClean="0">
                <a:latin typeface="Monotype Corsiva" pitchFamily="66" charset="0"/>
              </a:rPr>
              <a:t>Chronicity</a:t>
            </a:r>
            <a:r>
              <a:rPr lang="en-US" sz="3600" b="1" dirty="0" smtClean="0">
                <a:latin typeface="Monotype Corsiva" pitchFamily="66" charset="0"/>
              </a:rPr>
              <a:t>, usually  non  reversible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US" sz="3600" b="1" dirty="0" smtClean="0">
                <a:latin typeface="Monotype Corsiva" pitchFamily="66" charset="0"/>
              </a:rPr>
              <a:t>However, </a:t>
            </a:r>
            <a:r>
              <a:rPr lang="en-US" sz="3600" b="1" dirty="0" smtClean="0">
                <a:latin typeface="Monotype Corsiva" pitchFamily="66" charset="0"/>
              </a:rPr>
              <a:t> mere  presence  of  </a:t>
            </a:r>
            <a:r>
              <a:rPr lang="en-US" sz="3600" b="1" dirty="0" err="1" smtClean="0">
                <a:latin typeface="Monotype Corsiva" pitchFamily="66" charset="0"/>
              </a:rPr>
              <a:t>autoantibodies</a:t>
            </a:r>
            <a:r>
              <a:rPr lang="en-US" sz="3600" b="1" dirty="0" smtClean="0">
                <a:latin typeface="Monotype Corsiva" pitchFamily="66" charset="0"/>
              </a:rPr>
              <a:t> </a:t>
            </a:r>
            <a:r>
              <a:rPr lang="en-US" sz="3600" b="1" dirty="0" smtClean="0">
                <a:latin typeface="Monotype Corsiva" pitchFamily="66" charset="0"/>
              </a:rPr>
              <a:t>during </a:t>
            </a:r>
            <a:r>
              <a:rPr lang="en-US" sz="3600" b="1" dirty="0" smtClean="0">
                <a:latin typeface="Monotype Corsiva" pitchFamily="66" charset="0"/>
              </a:rPr>
              <a:t> course  of  disease  </a:t>
            </a:r>
            <a:r>
              <a:rPr lang="en-US" sz="3600" b="1" dirty="0" smtClean="0">
                <a:latin typeface="Monotype Corsiva" pitchFamily="66" charset="0"/>
              </a:rPr>
              <a:t>does </a:t>
            </a:r>
            <a:r>
              <a:rPr lang="en-US" sz="3600" b="1" dirty="0" smtClean="0">
                <a:latin typeface="Monotype Corsiva" pitchFamily="66" charset="0"/>
              </a:rPr>
              <a:t> not  prove  their  causative  role</a:t>
            </a:r>
            <a:r>
              <a:rPr lang="en-US" sz="3600" b="1" dirty="0" smtClean="0">
                <a:latin typeface="Monotype Corsiva" pitchFamily="66" charset="0"/>
              </a:rPr>
              <a:t>.</a:t>
            </a:r>
          </a:p>
          <a:p>
            <a:r>
              <a:rPr lang="en-US" sz="3600" b="1" dirty="0" smtClean="0">
                <a:latin typeface="Monotype Corsiva" pitchFamily="66" charset="0"/>
              </a:rPr>
              <a:t>Autoantibody </a:t>
            </a:r>
            <a:r>
              <a:rPr lang="en-US" sz="3600" b="1" dirty="0" smtClean="0">
                <a:latin typeface="Monotype Corsiva" pitchFamily="66" charset="0"/>
              </a:rPr>
              <a:t> formation  may  be  result  of </a:t>
            </a:r>
            <a:r>
              <a:rPr lang="en-US" sz="3600" b="1" dirty="0" smtClean="0">
                <a:latin typeface="Monotype Corsiva" pitchFamily="66" charset="0"/>
              </a:rPr>
              <a:t>tissue </a:t>
            </a:r>
            <a:r>
              <a:rPr lang="en-US" sz="3600" b="1" dirty="0" smtClean="0">
                <a:latin typeface="Monotype Corsiva" pitchFamily="66" charset="0"/>
              </a:rPr>
              <a:t> injury  and  the  antibody  </a:t>
            </a:r>
            <a:r>
              <a:rPr lang="en-US" sz="3600" b="1" dirty="0" smtClean="0">
                <a:latin typeface="Monotype Corsiva" pitchFamily="66" charset="0"/>
              </a:rPr>
              <a:t>may </a:t>
            </a:r>
            <a:r>
              <a:rPr lang="en-US" sz="3600" b="1" dirty="0" smtClean="0">
                <a:latin typeface="Monotype Corsiva" pitchFamily="66" charset="0"/>
              </a:rPr>
              <a:t> help  in promoting  </a:t>
            </a:r>
            <a:r>
              <a:rPr lang="en-US" sz="3600" b="1" dirty="0" smtClean="0">
                <a:latin typeface="Monotype Corsiva" pitchFamily="66" charset="0"/>
              </a:rPr>
              <a:t>immune </a:t>
            </a:r>
            <a:r>
              <a:rPr lang="en-US" sz="3600" b="1" dirty="0" smtClean="0">
                <a:latin typeface="Monotype Corsiva" pitchFamily="66" charset="0"/>
              </a:rPr>
              <a:t> elimination  </a:t>
            </a:r>
            <a:r>
              <a:rPr lang="en-US" sz="3600" b="1" dirty="0" smtClean="0">
                <a:latin typeface="Monotype Corsiva" pitchFamily="66" charset="0"/>
              </a:rPr>
              <a:t>of </a:t>
            </a:r>
            <a:r>
              <a:rPr lang="en-US" sz="3600" b="1" dirty="0" smtClean="0">
                <a:latin typeface="Monotype Corsiva" pitchFamily="66" charset="0"/>
              </a:rPr>
              <a:t> damaged cells  or  tissue  </a:t>
            </a:r>
            <a:r>
              <a:rPr lang="en-US" sz="3600" b="1" dirty="0" smtClean="0">
                <a:latin typeface="Monotype Corsiva" pitchFamily="66" charset="0"/>
              </a:rPr>
              <a:t>elements.</a:t>
            </a:r>
          </a:p>
          <a:p>
            <a:r>
              <a:rPr lang="en-US" sz="3600" b="1" dirty="0" smtClean="0">
                <a:latin typeface="Monotype Corsiva" pitchFamily="66" charset="0"/>
              </a:rPr>
              <a:t> </a:t>
            </a:r>
            <a:r>
              <a:rPr lang="en-US" sz="3600" b="1" dirty="0" smtClean="0">
                <a:latin typeface="Monotype Corsiva" pitchFamily="66" charset="0"/>
              </a:rPr>
              <a:t>A  </a:t>
            </a:r>
            <a:r>
              <a:rPr lang="en-US" sz="3600" b="1" dirty="0" smtClean="0">
                <a:latin typeface="Monotype Corsiva" pitchFamily="66" charset="0"/>
              </a:rPr>
              <a:t>typical </a:t>
            </a:r>
            <a:r>
              <a:rPr lang="en-US" sz="3600" b="1" dirty="0" smtClean="0">
                <a:latin typeface="Monotype Corsiva" pitchFamily="66" charset="0"/>
              </a:rPr>
              <a:t> example  is  </a:t>
            </a:r>
            <a:r>
              <a:rPr lang="en-US" sz="3600" b="1" dirty="0" err="1" smtClean="0">
                <a:latin typeface="Monotype Corsiva" pitchFamily="66" charset="0"/>
              </a:rPr>
              <a:t>lepromatous</a:t>
            </a:r>
            <a:r>
              <a:rPr lang="en-US" sz="3600" b="1" smtClean="0">
                <a:latin typeface="Monotype Corsiva" pitchFamily="66" charset="0"/>
              </a:rPr>
              <a:t> </a:t>
            </a:r>
            <a:r>
              <a:rPr lang="en-US" sz="3600" b="1" smtClean="0">
                <a:latin typeface="Monotype Corsiva" pitchFamily="66" charset="0"/>
              </a:rPr>
              <a:t> leprosy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362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HISTORY</vt:lpstr>
      <vt:lpstr>Slide 5</vt:lpstr>
      <vt:lpstr>Slide 6</vt:lpstr>
      <vt:lpstr>Slide 7</vt:lpstr>
      <vt:lpstr>Slide 8</vt:lpstr>
      <vt:lpstr>Slide 9</vt:lpstr>
      <vt:lpstr>Slide 10</vt:lpstr>
      <vt:lpstr>Slide 11</vt:lpstr>
      <vt:lpstr>NEOANTIGENS</vt:lpstr>
      <vt:lpstr>Slide 13</vt:lpstr>
      <vt:lpstr>CROSS - REACTING  ANTIGEN THEORY</vt:lpstr>
      <vt:lpstr>MOLECULAR  MIMICRY  THEORY</vt:lpstr>
      <vt:lpstr>POLYCLONAL B CELL ACTIVATION</vt:lpstr>
      <vt:lpstr>BRAEKDOWN  OF  IMMUNOLOGICAL  HOMEOSTASIS</vt:lpstr>
      <vt:lpstr>       ENHANCED  HELPER  T  CELLS AND  DECREASED  SUPPRESSOR T  CELL  FUNCTIONS</vt:lpstr>
      <vt:lpstr>SEQUESTRATED  ANTIGENS</vt:lpstr>
      <vt:lpstr>DEFECTS  IN  IDIOTYPE - ANTI-IDIOTYPE  NETWORK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20</cp:revision>
  <dcterms:created xsi:type="dcterms:W3CDTF">2010-11-14T06:44:36Z</dcterms:created>
  <dcterms:modified xsi:type="dcterms:W3CDTF">2010-11-16T03:13:21Z</dcterms:modified>
</cp:coreProperties>
</file>