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20C"/>
    <a:srgbClr val="66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9ACB4-5612-4DDC-9C03-F225071DCBC0}" type="datetimeFigureOut">
              <a:rPr lang="en-US" smtClean="0"/>
              <a:pPr/>
              <a:t>10/20/2010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CBDE7-C3F6-4F60-BB70-9C0DB7D8440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24E2-AD4C-43D3-89CF-C894B449E68A}" type="datetimeFigureOut">
              <a:rPr lang="en-US" smtClean="0"/>
              <a:pPr/>
              <a:t>10/20/2010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F844-BFA0-475A-8629-CE6EE1C6CD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24E2-AD4C-43D3-89CF-C894B449E68A}" type="datetimeFigureOut">
              <a:rPr lang="en-US" smtClean="0"/>
              <a:pPr/>
              <a:t>10/20/2010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F844-BFA0-475A-8629-CE6EE1C6CD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24E2-AD4C-43D3-89CF-C894B449E68A}" type="datetimeFigureOut">
              <a:rPr lang="en-US" smtClean="0"/>
              <a:pPr/>
              <a:t>10/20/2010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F844-BFA0-475A-8629-CE6EE1C6CD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24E2-AD4C-43D3-89CF-C894B449E68A}" type="datetimeFigureOut">
              <a:rPr lang="en-US" smtClean="0"/>
              <a:pPr/>
              <a:t>10/20/2010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F844-BFA0-475A-8629-CE6EE1C6CD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24E2-AD4C-43D3-89CF-C894B449E68A}" type="datetimeFigureOut">
              <a:rPr lang="en-US" smtClean="0"/>
              <a:pPr/>
              <a:t>10/20/2010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F844-BFA0-475A-8629-CE6EE1C6CD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24E2-AD4C-43D3-89CF-C894B449E68A}" type="datetimeFigureOut">
              <a:rPr lang="en-US" smtClean="0"/>
              <a:pPr/>
              <a:t>10/20/2010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F844-BFA0-475A-8629-CE6EE1C6CD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24E2-AD4C-43D3-89CF-C894B449E68A}" type="datetimeFigureOut">
              <a:rPr lang="en-US" smtClean="0"/>
              <a:pPr/>
              <a:t>10/20/2010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F844-BFA0-475A-8629-CE6EE1C6CD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24E2-AD4C-43D3-89CF-C894B449E68A}" type="datetimeFigureOut">
              <a:rPr lang="en-US" smtClean="0"/>
              <a:pPr/>
              <a:t>10/20/2010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F844-BFA0-475A-8629-CE6EE1C6CD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24E2-AD4C-43D3-89CF-C894B449E68A}" type="datetimeFigureOut">
              <a:rPr lang="en-US" smtClean="0"/>
              <a:pPr/>
              <a:t>10/20/2010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F844-BFA0-475A-8629-CE6EE1C6CD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24E2-AD4C-43D3-89CF-C894B449E68A}" type="datetimeFigureOut">
              <a:rPr lang="en-US" smtClean="0"/>
              <a:pPr/>
              <a:t>10/20/2010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F844-BFA0-475A-8629-CE6EE1C6CD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24E2-AD4C-43D3-89CF-C894B449E68A}" type="datetimeFigureOut">
              <a:rPr lang="en-US" smtClean="0"/>
              <a:pPr/>
              <a:t>10/20/2010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D8F844-BFA0-475A-8629-CE6EE1C6CD9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1624E2-AD4C-43D3-89CF-C894B449E68A}" type="datetimeFigureOut">
              <a:rPr lang="en-US" smtClean="0"/>
              <a:pPr/>
              <a:t>10/20/2010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D8F844-BFA0-475A-8629-CE6EE1C6CD93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357430"/>
            <a:ext cx="7851648" cy="1828800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chemeClr val="tx1"/>
                </a:solidFill>
              </a:rPr>
              <a:t>PATHOGENESIS</a:t>
            </a:r>
            <a:endParaRPr lang="en-IN" sz="8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Sh.dysenteriae</a:t>
            </a:r>
            <a:r>
              <a:rPr lang="en-US" sz="4000" dirty="0" smtClean="0">
                <a:solidFill>
                  <a:schemeClr val="bg1"/>
                </a:solidFill>
              </a:rPr>
              <a:t> type 1 forms an </a:t>
            </a:r>
            <a:r>
              <a:rPr lang="en-US" sz="4000" dirty="0" err="1" smtClean="0">
                <a:solidFill>
                  <a:schemeClr val="bg1"/>
                </a:solidFill>
              </a:rPr>
              <a:t>exotoxin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CONGO RED BINDING TEST.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 VIRULENCE MARKERS ANTIGENS</a:t>
            </a:r>
            <a:endParaRPr lang="en-IN" dirty="0" smtClean="0">
              <a:solidFill>
                <a:schemeClr val="bg1"/>
              </a:solidFill>
            </a:endParaRPr>
          </a:p>
          <a:p>
            <a:pPr lvl="3"/>
            <a:r>
              <a:rPr lang="en-US" sz="4000" dirty="0" smtClean="0">
                <a:solidFill>
                  <a:schemeClr val="bg1"/>
                </a:solidFill>
              </a:rPr>
              <a:t>Virulence test.</a:t>
            </a:r>
          </a:p>
          <a:p>
            <a:pPr lvl="3"/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2910" y="2357430"/>
            <a:ext cx="8229600" cy="142876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/>
            </a:r>
            <a:br>
              <a:rPr lang="en-US" sz="5400" b="1" dirty="0" smtClean="0">
                <a:solidFill>
                  <a:schemeClr val="bg1"/>
                </a:solidFill>
              </a:rPr>
            </a:br>
            <a:r>
              <a:rPr lang="en-US" sz="5400" b="1" dirty="0" smtClean="0">
                <a:solidFill>
                  <a:schemeClr val="bg1"/>
                </a:solidFill>
              </a:rPr>
              <a:t>CLINICAL MANIFESTATIONS</a:t>
            </a:r>
            <a:endParaRPr lang="en-IN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6215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Incubation period-1 to 7 days.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SYMPTOMS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Frequent  passage of loose scanty stools containing blood </a:t>
            </a:r>
            <a:r>
              <a:rPr lang="en-IN" sz="3600" dirty="0" smtClean="0">
                <a:solidFill>
                  <a:schemeClr val="bg1"/>
                </a:solidFill>
              </a:rPr>
              <a:t>&amp; mucus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Abdominal cramps</a:t>
            </a:r>
          </a:p>
          <a:p>
            <a:pPr lvl="1"/>
            <a:r>
              <a:rPr lang="en-US" sz="3600" dirty="0" err="1" smtClean="0">
                <a:solidFill>
                  <a:schemeClr val="bg1"/>
                </a:solidFill>
              </a:rPr>
              <a:t>Tenesmus</a:t>
            </a:r>
            <a:endParaRPr lang="en-US" sz="3600" dirty="0" smtClean="0">
              <a:solidFill>
                <a:schemeClr val="bg1"/>
              </a:solidFill>
            </a:endParaRP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Fever &amp; vomiting	</a:t>
            </a:r>
          </a:p>
          <a:p>
            <a:pPr lvl="2">
              <a:buNone/>
            </a:pPr>
            <a:r>
              <a:rPr lang="en-US" sz="3200" dirty="0" smtClean="0"/>
              <a:t>	</a:t>
            </a:r>
            <a:endParaRPr lang="en-US" dirty="0" smtClean="0"/>
          </a:p>
          <a:p>
            <a:pPr lvl="8"/>
            <a:endParaRPr lang="en-US" dirty="0" smtClean="0"/>
          </a:p>
          <a:p>
            <a:pPr lvl="8">
              <a:buNone/>
            </a:pPr>
            <a:endParaRPr lang="en-US" dirty="0" smtClean="0"/>
          </a:p>
          <a:p>
            <a:pPr lvl="8"/>
            <a:endParaRPr lang="en-US" dirty="0" smtClean="0"/>
          </a:p>
          <a:p>
            <a:pPr lvl="8"/>
            <a:endParaRPr lang="en-US" dirty="0" smtClean="0"/>
          </a:p>
          <a:p>
            <a:pPr lvl="8"/>
            <a:endParaRPr lang="en-US" dirty="0" smtClean="0"/>
          </a:p>
          <a:p>
            <a:pPr lvl="8"/>
            <a:endParaRPr lang="en-US" dirty="0" smtClean="0"/>
          </a:p>
          <a:p>
            <a:pPr lvl="8"/>
            <a:endParaRPr lang="en-US" dirty="0" smtClean="0"/>
          </a:p>
          <a:p>
            <a:pPr lvl="8"/>
            <a:endParaRPr lang="en-US" dirty="0" smtClean="0"/>
          </a:p>
          <a:p>
            <a:pPr lvl="8"/>
            <a:endParaRPr lang="en-US" dirty="0" smtClean="0"/>
          </a:p>
          <a:p>
            <a:pPr lvl="8"/>
            <a:endParaRPr lang="en-US" dirty="0" smtClean="0"/>
          </a:p>
          <a:p>
            <a:pPr lvl="8"/>
            <a:endParaRPr lang="en-US" dirty="0" smtClean="0"/>
          </a:p>
          <a:p>
            <a:pPr lvl="1"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In severe cases- </a:t>
            </a:r>
            <a:r>
              <a:rPr lang="en-US" sz="4000" dirty="0" err="1" smtClean="0">
                <a:solidFill>
                  <a:schemeClr val="bg1"/>
                </a:solidFill>
              </a:rPr>
              <a:t>bacteremia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COMPLICATIONS.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Arthritis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Toxic neuritis 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Conjunctivitis</a:t>
            </a:r>
          </a:p>
          <a:p>
            <a:pPr lvl="1"/>
            <a:r>
              <a:rPr lang="en-US" sz="4000" dirty="0" err="1" smtClean="0">
                <a:solidFill>
                  <a:schemeClr val="bg1"/>
                </a:solidFill>
              </a:rPr>
              <a:t>Parotitis</a:t>
            </a:r>
            <a:endParaRPr lang="en-US" sz="4000" dirty="0" smtClean="0">
              <a:solidFill>
                <a:schemeClr val="bg1"/>
              </a:solidFill>
            </a:endParaRP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HUS</a:t>
            </a:r>
          </a:p>
          <a:p>
            <a:pPr lvl="1"/>
            <a:endParaRPr lang="en-US" sz="4000" dirty="0" smtClean="0"/>
          </a:p>
          <a:p>
            <a:pPr lvl="1"/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Severity ranges from mild </a:t>
            </a:r>
            <a:r>
              <a:rPr lang="en-US" sz="4000" dirty="0" err="1" smtClean="0">
                <a:solidFill>
                  <a:schemeClr val="bg1"/>
                </a:solidFill>
              </a:rPr>
              <a:t>diarrhoea</a:t>
            </a:r>
            <a:r>
              <a:rPr lang="en-US" sz="4000" dirty="0" smtClean="0">
                <a:solidFill>
                  <a:schemeClr val="bg1"/>
                </a:solidFill>
              </a:rPr>
              <a:t> to acute fulminating dysentery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The whole spectrum of infection is termed as SHIGELLOSIS.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Of 10,000 people ingested with </a:t>
            </a:r>
            <a:r>
              <a:rPr lang="en-US" sz="4000" dirty="0" err="1" smtClean="0">
                <a:solidFill>
                  <a:schemeClr val="bg1"/>
                </a:solidFill>
              </a:rPr>
              <a:t>Sh.flexneri</a:t>
            </a:r>
            <a:endParaRPr lang="en-US" sz="4000" dirty="0" smtClean="0">
              <a:solidFill>
                <a:schemeClr val="bg1"/>
              </a:solidFill>
            </a:endParaRPr>
          </a:p>
          <a:p>
            <a:pPr lvl="3"/>
            <a:r>
              <a:rPr lang="en-US" sz="4000" dirty="0" smtClean="0">
                <a:solidFill>
                  <a:schemeClr val="bg1"/>
                </a:solidFill>
              </a:rPr>
              <a:t>25% asymptomatic</a:t>
            </a:r>
          </a:p>
          <a:p>
            <a:pPr lvl="3"/>
            <a:r>
              <a:rPr lang="en-US" sz="4000" dirty="0" smtClean="0">
                <a:solidFill>
                  <a:schemeClr val="bg1"/>
                </a:solidFill>
              </a:rPr>
              <a:t>25% transient fever</a:t>
            </a:r>
          </a:p>
          <a:p>
            <a:pPr lvl="3"/>
            <a:r>
              <a:rPr lang="en-US" sz="4000" dirty="0" smtClean="0">
                <a:solidFill>
                  <a:schemeClr val="bg1"/>
                </a:solidFill>
              </a:rPr>
              <a:t>25%fever with watery </a:t>
            </a:r>
            <a:r>
              <a:rPr lang="en-US" sz="4000" dirty="0" err="1" smtClean="0">
                <a:solidFill>
                  <a:schemeClr val="bg1"/>
                </a:solidFill>
              </a:rPr>
              <a:t>diarrhoea</a:t>
            </a:r>
            <a:endParaRPr lang="en-US" sz="4000" dirty="0" smtClean="0">
              <a:solidFill>
                <a:schemeClr val="bg1"/>
              </a:solidFill>
            </a:endParaRPr>
          </a:p>
          <a:p>
            <a:pPr lvl="3"/>
            <a:r>
              <a:rPr lang="en-US" sz="4000" dirty="0" smtClean="0">
                <a:solidFill>
                  <a:schemeClr val="bg1"/>
                </a:solidFill>
              </a:rPr>
              <a:t>25% typical dysentery</a:t>
            </a:r>
          </a:p>
          <a:p>
            <a:pPr lvl="3"/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43042" y="2786058"/>
            <a:ext cx="8229600" cy="1143000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EPIDEMIOLOGY</a:t>
            </a:r>
            <a:endParaRPr lang="en-IN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Epidemics always accompanies </a:t>
            </a:r>
            <a:r>
              <a:rPr lang="en-US" sz="4000" dirty="0" err="1" smtClean="0">
                <a:solidFill>
                  <a:schemeClr val="bg1"/>
                </a:solidFill>
              </a:rPr>
              <a:t>wars,poverty,lack</a:t>
            </a:r>
            <a:r>
              <a:rPr lang="en-US" sz="4000" dirty="0" smtClean="0">
                <a:solidFill>
                  <a:schemeClr val="bg1"/>
                </a:solidFill>
              </a:rPr>
              <a:t> of sanitation.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Source-humans</a:t>
            </a:r>
          </a:p>
          <a:p>
            <a:pPr lvl="3"/>
            <a:r>
              <a:rPr lang="en-US" sz="4000" dirty="0" smtClean="0">
                <a:solidFill>
                  <a:schemeClr val="bg1"/>
                </a:solidFill>
              </a:rPr>
              <a:t>Cases</a:t>
            </a:r>
          </a:p>
          <a:p>
            <a:pPr lvl="3"/>
            <a:r>
              <a:rPr lang="en-US" sz="4000" dirty="0" smtClean="0">
                <a:solidFill>
                  <a:schemeClr val="bg1"/>
                </a:solidFill>
              </a:rPr>
              <a:t>Less often carriers</a:t>
            </a:r>
            <a:endParaRPr lang="en-IN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ASYLUM DYSENTERY.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In USA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N</a:t>
            </a:r>
            <a:r>
              <a:rPr lang="en-US" sz="4000" dirty="0" smtClean="0">
                <a:solidFill>
                  <a:schemeClr val="bg1"/>
                </a:solidFill>
              </a:rPr>
              <a:t>orth-</a:t>
            </a:r>
            <a:r>
              <a:rPr lang="en-US" sz="4000" dirty="0" err="1" smtClean="0">
                <a:solidFill>
                  <a:schemeClr val="bg1"/>
                </a:solidFill>
              </a:rPr>
              <a:t>Sh.sonnei</a:t>
            </a:r>
            <a:endParaRPr lang="en-US" sz="4000" dirty="0" smtClean="0">
              <a:solidFill>
                <a:schemeClr val="bg1"/>
              </a:solidFill>
            </a:endParaRP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South-</a:t>
            </a:r>
            <a:r>
              <a:rPr lang="en-US" sz="4000" dirty="0" err="1" smtClean="0">
                <a:solidFill>
                  <a:schemeClr val="bg1"/>
                </a:solidFill>
              </a:rPr>
              <a:t>Sh.flexneri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pPr lvl="1"/>
            <a:endParaRPr lang="en-IN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80" y="714356"/>
            <a:ext cx="8229600" cy="535785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In INDIA ,all age groups</a:t>
            </a:r>
          </a:p>
          <a:p>
            <a:pPr lvl="1"/>
            <a:r>
              <a:rPr lang="en-US" sz="4000" dirty="0" err="1" smtClean="0">
                <a:solidFill>
                  <a:schemeClr val="bg1"/>
                </a:solidFill>
              </a:rPr>
              <a:t>Flexneri</a:t>
            </a:r>
            <a:r>
              <a:rPr lang="en-US" sz="4000" dirty="0" smtClean="0">
                <a:solidFill>
                  <a:schemeClr val="bg1"/>
                </a:solidFill>
              </a:rPr>
              <a:t> 50-85%</a:t>
            </a:r>
          </a:p>
          <a:p>
            <a:pPr lvl="1"/>
            <a:r>
              <a:rPr lang="en-US" sz="4000" dirty="0" err="1" smtClean="0">
                <a:solidFill>
                  <a:schemeClr val="bg1"/>
                </a:solidFill>
              </a:rPr>
              <a:t>Dysentriae</a:t>
            </a:r>
            <a:r>
              <a:rPr lang="en-US" sz="4000" dirty="0" smtClean="0">
                <a:solidFill>
                  <a:schemeClr val="bg1"/>
                </a:solidFill>
              </a:rPr>
              <a:t> 8-25%</a:t>
            </a:r>
          </a:p>
          <a:p>
            <a:pPr lvl="1"/>
            <a:r>
              <a:rPr lang="en-US" sz="4000" dirty="0" err="1" smtClean="0">
                <a:solidFill>
                  <a:schemeClr val="bg1"/>
                </a:solidFill>
              </a:rPr>
              <a:t>Sonnei</a:t>
            </a:r>
            <a:r>
              <a:rPr lang="en-US" sz="4000" dirty="0" smtClean="0">
                <a:solidFill>
                  <a:schemeClr val="bg1"/>
                </a:solidFill>
              </a:rPr>
              <a:t> 2-24%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Boydii</a:t>
            </a:r>
            <a:r>
              <a:rPr lang="en-US" sz="4000" dirty="0" smtClean="0">
                <a:solidFill>
                  <a:schemeClr val="bg1"/>
                </a:solidFill>
              </a:rPr>
              <a:t> 0-8%						                                  	</a:t>
            </a:r>
            <a:r>
              <a:rPr lang="en-US" sz="4000" dirty="0" smtClean="0"/>
              <a:t>	</a:t>
            </a:r>
          </a:p>
          <a:p>
            <a:pPr lvl="1" algn="ctr">
              <a:buNone/>
            </a:pPr>
            <a:r>
              <a:rPr lang="en-US" sz="4000" dirty="0" smtClean="0"/>
              <a:t>                                                           </a:t>
            </a:r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In recent </a:t>
            </a:r>
            <a:r>
              <a:rPr lang="en-US" sz="4000" dirty="0" err="1" smtClean="0">
                <a:solidFill>
                  <a:schemeClr val="bg1"/>
                </a:solidFill>
              </a:rPr>
              <a:t>years,suddenly</a:t>
            </a:r>
            <a:r>
              <a:rPr lang="en-US" sz="4000" dirty="0" smtClean="0">
                <a:solidFill>
                  <a:schemeClr val="bg1"/>
                </a:solidFill>
              </a:rPr>
              <a:t> Sh. </a:t>
            </a:r>
            <a:r>
              <a:rPr lang="en-US" sz="4000" dirty="0" err="1" smtClean="0">
                <a:solidFill>
                  <a:schemeClr val="bg1"/>
                </a:solidFill>
              </a:rPr>
              <a:t>Dysentriae</a:t>
            </a:r>
            <a:r>
              <a:rPr lang="en-US" sz="4000" dirty="0" smtClean="0">
                <a:solidFill>
                  <a:schemeClr val="bg1"/>
                </a:solidFill>
              </a:rPr>
              <a:t> became virulent epidemic form.</a:t>
            </a:r>
            <a:endParaRPr lang="en-IN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000" dirty="0" err="1" smtClean="0">
                <a:solidFill>
                  <a:schemeClr val="bg1"/>
                </a:solidFill>
              </a:rPr>
              <a:t>Shigella</a:t>
            </a:r>
            <a:r>
              <a:rPr lang="en-US" sz="4000" dirty="0" smtClean="0">
                <a:solidFill>
                  <a:schemeClr val="bg1"/>
                </a:solidFill>
              </a:rPr>
              <a:t> cause bacillary dysentery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There are two types of dysentery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They are : a) Amoebic dysentery </a:t>
            </a:r>
          </a:p>
          <a:p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                  b) Bacillary dysentery</a:t>
            </a:r>
          </a:p>
          <a:p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71604" y="26431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LAB DIAGNOSIS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IN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Diagnosis depends on isolating bacilli from </a:t>
            </a:r>
            <a:r>
              <a:rPr lang="en-US" sz="4000" dirty="0" err="1" smtClean="0">
                <a:solidFill>
                  <a:schemeClr val="bg1"/>
                </a:solidFill>
              </a:rPr>
              <a:t>feaces</a:t>
            </a:r>
            <a:r>
              <a:rPr lang="en-US" sz="4000" dirty="0" smtClean="0">
                <a:solidFill>
                  <a:schemeClr val="bg1"/>
                </a:solidFill>
              </a:rPr>
              <a:t>..      1.SPECIMENS.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             -fresh stool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             -rectal swab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             -ideal specimen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                           -direct swab of an ulcer.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2.TRANSPORT.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  </a:t>
            </a:r>
            <a:r>
              <a:rPr lang="en-US" sz="4000" dirty="0" err="1" smtClean="0">
                <a:solidFill>
                  <a:schemeClr val="bg1"/>
                </a:solidFill>
              </a:rPr>
              <a:t>Sach’s</a:t>
            </a:r>
            <a:r>
              <a:rPr lang="en-US" sz="4000" dirty="0" smtClean="0">
                <a:solidFill>
                  <a:schemeClr val="bg1"/>
                </a:solidFill>
              </a:rPr>
              <a:t> buffered glycerol saline. 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3.DIRECT MICROSCOPY.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Saline &amp; Iodine preparations.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4.CULTURE.</a:t>
            </a:r>
          </a:p>
          <a:p>
            <a:r>
              <a:rPr lang="en-US" sz="4000" dirty="0" err="1" smtClean="0">
                <a:solidFill>
                  <a:schemeClr val="bg1"/>
                </a:solidFill>
              </a:rPr>
              <a:t>MacConkey’s</a:t>
            </a:r>
            <a:r>
              <a:rPr lang="en-US" sz="4000" dirty="0" smtClean="0">
                <a:solidFill>
                  <a:schemeClr val="bg1"/>
                </a:solidFill>
              </a:rPr>
              <a:t> agar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DCA</a:t>
            </a:r>
          </a:p>
          <a:p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52149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5.COLONY MORPHOLOGY&amp;STAINING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NLF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Gram negative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Motility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6.BIOCHEMICAL REACTIONS.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Urease,citrate,H2S,KCN-negative.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7.SLIDE AGGLUTINATION</a:t>
            </a:r>
          </a:p>
          <a:p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57356" y="2428868"/>
            <a:ext cx="8229600" cy="1143000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TREATMENT</a:t>
            </a:r>
            <a:endParaRPr lang="en-IN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Uncomplicated shigellosis-self limiting.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Dehydration has to be corrected in infants and children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Antibacterial treatment not indicated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In severe cases-</a:t>
            </a:r>
            <a:r>
              <a:rPr lang="en-US" sz="4000" dirty="0" err="1" smtClean="0">
                <a:solidFill>
                  <a:schemeClr val="bg1"/>
                </a:solidFill>
              </a:rPr>
              <a:t>nalidixic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acid,norfloxacin,other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flouroquinolones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IN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PREVENTION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General prophylaxis.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Chemoprophylaxis. </a:t>
            </a:r>
          </a:p>
          <a:p>
            <a:r>
              <a:rPr lang="en-US" sz="4000" dirty="0" err="1" smtClean="0">
                <a:solidFill>
                  <a:schemeClr val="bg1"/>
                </a:solidFill>
              </a:rPr>
              <a:t>Immunoprophylaxis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20697450">
            <a:off x="285720" y="2071678"/>
            <a:ext cx="821090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Thank you</a:t>
            </a:r>
            <a:endParaRPr lang="en-US" sz="16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00034" y="214290"/>
            <a:ext cx="4040188" cy="6397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AMOEBIC DYSENTERY</a:t>
            </a:r>
            <a:endParaRPr lang="en-IN" sz="3200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786314" y="214290"/>
            <a:ext cx="4041775" cy="639762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BACILLARY DYSENTERY</a:t>
            </a:r>
            <a:endParaRPr lang="en-IN" sz="32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00034" y="857232"/>
            <a:ext cx="4040188" cy="5786478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Incubation period is long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Insidious onset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Local abdominal tenderness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Moderate </a:t>
            </a:r>
            <a:r>
              <a:rPr lang="en-US" sz="4000" dirty="0" err="1" smtClean="0">
                <a:solidFill>
                  <a:schemeClr val="bg1"/>
                </a:solidFill>
              </a:rPr>
              <a:t>tenesmus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Fever absent</a:t>
            </a:r>
            <a:endParaRPr lang="en-IN" sz="4000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86314" y="857232"/>
            <a:ext cx="4041775" cy="571504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Short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Sudden onset</a:t>
            </a:r>
          </a:p>
          <a:p>
            <a:r>
              <a:rPr lang="en-US" sz="4000" dirty="0" err="1" smtClean="0">
                <a:solidFill>
                  <a:schemeClr val="bg1"/>
                </a:solidFill>
              </a:rPr>
              <a:t>Generalised</a:t>
            </a:r>
            <a:endParaRPr lang="en-US" sz="4000" dirty="0" smtClean="0">
              <a:solidFill>
                <a:schemeClr val="bg1"/>
              </a:solidFill>
            </a:endParaRP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severe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present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852"/>
            <a:ext cx="4038600" cy="657229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Stool consists of </a:t>
            </a:r>
            <a:r>
              <a:rPr lang="en-US" sz="4000" dirty="0" err="1" smtClean="0">
                <a:solidFill>
                  <a:schemeClr val="bg1"/>
                </a:solidFill>
              </a:rPr>
              <a:t>blood,mucus,necrotic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cells&amp;feacal</a:t>
            </a:r>
            <a:r>
              <a:rPr lang="en-US" sz="4000" dirty="0" smtClean="0">
                <a:solidFill>
                  <a:schemeClr val="bg1"/>
                </a:solidFill>
              </a:rPr>
              <a:t> matter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Frequency less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Volume copious</a:t>
            </a:r>
          </a:p>
          <a:p>
            <a:endParaRPr lang="en-IN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852"/>
            <a:ext cx="4038600" cy="6572296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Blood,mucus,hardly</a:t>
            </a:r>
            <a:r>
              <a:rPr lang="en-US" sz="4000" dirty="0" smtClean="0">
                <a:solidFill>
                  <a:schemeClr val="bg1"/>
                </a:solidFill>
              </a:rPr>
              <a:t> any fecal matter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More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Small</a:t>
            </a:r>
          </a:p>
          <a:p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LAB DIAGNOSIS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142985"/>
            <a:ext cx="4040188" cy="642942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AMOEBIC DYSENTERY</a:t>
            </a:r>
            <a:endParaRPr lang="en-IN" sz="3200" dirty="0">
              <a:solidFill>
                <a:schemeClr val="bg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645025" y="1142985"/>
            <a:ext cx="4041775" cy="71438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BACILLARY DYSENTERY</a:t>
            </a:r>
            <a:endParaRPr lang="en-IN" sz="3200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57200" y="1857364"/>
            <a:ext cx="4040188" cy="4786346"/>
          </a:xfrm>
        </p:spPr>
        <p:txBody>
          <a:bodyPr>
            <a:normAutofit fontScale="92500"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MICROSCOPY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Few pus cells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RBC agglutinated</a:t>
            </a:r>
          </a:p>
          <a:p>
            <a:r>
              <a:rPr lang="en-US" sz="4000" dirty="0" err="1" smtClean="0">
                <a:solidFill>
                  <a:schemeClr val="bg1"/>
                </a:solidFill>
              </a:rPr>
              <a:t>Trophozoites</a:t>
            </a:r>
            <a:r>
              <a:rPr lang="en-US" sz="4000" dirty="0" smtClean="0">
                <a:solidFill>
                  <a:schemeClr val="bg1"/>
                </a:solidFill>
              </a:rPr>
              <a:t> present</a:t>
            </a:r>
          </a:p>
          <a:p>
            <a:r>
              <a:rPr lang="en-US" sz="4000" dirty="0" err="1" smtClean="0">
                <a:solidFill>
                  <a:schemeClr val="bg1"/>
                </a:solidFill>
              </a:rPr>
              <a:t>Charcoat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layden</a:t>
            </a:r>
            <a:r>
              <a:rPr lang="en-US" sz="4000" dirty="0" smtClean="0">
                <a:solidFill>
                  <a:schemeClr val="bg1"/>
                </a:solidFill>
              </a:rPr>
              <a:t> crystals present </a:t>
            </a:r>
            <a:endParaRPr lang="en-IN" sz="4000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4714908"/>
          </a:xfrm>
        </p:spPr>
        <p:txBody>
          <a:bodyPr/>
          <a:lstStyle/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</a:rPr>
              <a:t>Numerous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Discrete not agglutinated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Absent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Absent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4038600" cy="5768997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Bacilli not demonstrated in stool culture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Mild </a:t>
            </a:r>
            <a:r>
              <a:rPr lang="en-US" sz="4000" dirty="0" err="1" smtClean="0">
                <a:solidFill>
                  <a:schemeClr val="bg1"/>
                </a:solidFill>
              </a:rPr>
              <a:t>leucocytosis</a:t>
            </a:r>
            <a:r>
              <a:rPr lang="en-US" sz="4000" dirty="0" smtClean="0">
                <a:solidFill>
                  <a:schemeClr val="bg1"/>
                </a:solidFill>
              </a:rPr>
              <a:t> in blood smear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Serum agglutination negative</a:t>
            </a:r>
            <a:endParaRPr lang="en-IN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57166"/>
            <a:ext cx="4038600" cy="5768997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Can be demonstrated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Marked </a:t>
            </a:r>
            <a:r>
              <a:rPr lang="en-US" sz="4000" dirty="0" err="1" smtClean="0">
                <a:solidFill>
                  <a:schemeClr val="bg1"/>
                </a:solidFill>
              </a:rPr>
              <a:t>leukocytosis</a:t>
            </a:r>
            <a:endParaRPr lang="en-US" sz="4000" dirty="0" smtClean="0">
              <a:solidFill>
                <a:schemeClr val="bg1"/>
              </a:solidFill>
            </a:endParaRP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positive</a:t>
            </a:r>
            <a:endParaRPr lang="en-IN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Source-infected human beings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Mode of transmission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Direct</a:t>
            </a:r>
          </a:p>
          <a:p>
            <a:pPr lvl="1"/>
            <a:r>
              <a:rPr lang="en-US" sz="3600" dirty="0" err="1" smtClean="0">
                <a:solidFill>
                  <a:schemeClr val="bg1"/>
                </a:solidFill>
              </a:rPr>
              <a:t>Fomites</a:t>
            </a:r>
            <a:endParaRPr lang="en-US" sz="3600" dirty="0" smtClean="0">
              <a:solidFill>
                <a:schemeClr val="bg1"/>
              </a:solidFill>
            </a:endParaRP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Water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Contaminated food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Flies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In young male homosexuals</a:t>
            </a:r>
          </a:p>
          <a:p>
            <a:pPr lvl="1"/>
            <a:endParaRPr lang="en-US" sz="3600" dirty="0" smtClean="0"/>
          </a:p>
          <a:p>
            <a:endParaRPr lang="en-US" sz="4000" dirty="0" smtClean="0"/>
          </a:p>
          <a:p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Minimum infective dose is low</a:t>
            </a:r>
          </a:p>
          <a:p>
            <a:r>
              <a:rPr lang="en-US" sz="4000" dirty="0" err="1" smtClean="0">
                <a:solidFill>
                  <a:schemeClr val="bg1"/>
                </a:solidFill>
              </a:rPr>
              <a:t>Pathogenecity</a:t>
            </a:r>
            <a:r>
              <a:rPr lang="en-US" sz="4000" dirty="0" smtClean="0">
                <a:solidFill>
                  <a:schemeClr val="bg1"/>
                </a:solidFill>
              </a:rPr>
              <a:t> resemble that of EIEC</a:t>
            </a:r>
          </a:p>
          <a:p>
            <a:endParaRPr lang="en-IN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6357958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MECHANISM OF ACTION.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              Bacilli infect the epithelial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                 cells of </a:t>
            </a:r>
            <a:r>
              <a:rPr lang="en-US" sz="3600" dirty="0" err="1" smtClean="0">
                <a:solidFill>
                  <a:schemeClr val="bg1"/>
                </a:solidFill>
              </a:rPr>
              <a:t>villi</a:t>
            </a:r>
            <a:r>
              <a:rPr lang="en-US" sz="3600" dirty="0" smtClean="0">
                <a:solidFill>
                  <a:schemeClr val="bg1"/>
                </a:solidFill>
              </a:rPr>
              <a:t> in LI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                              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                      multiplication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                       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   Inflammatory reaction with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                          capillary thrombosis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                                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     Necrosis of epithelial cells        </a:t>
            </a:r>
            <a:endParaRPr lang="en-IN" sz="3600" dirty="0">
              <a:solidFill>
                <a:schemeClr val="bg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857620" y="2428868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Down Arrow 6"/>
          <p:cNvSpPr/>
          <p:nvPr/>
        </p:nvSpPr>
        <p:spPr>
          <a:xfrm>
            <a:off x="3857620" y="3643314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Down Arrow 7"/>
          <p:cNvSpPr/>
          <p:nvPr/>
        </p:nvSpPr>
        <p:spPr>
          <a:xfrm>
            <a:off x="3929058" y="5357826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406</Words>
  <Application>Microsoft Office PowerPoint</Application>
  <PresentationFormat>On-screen Show (4:3)</PresentationFormat>
  <Paragraphs>156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PATHOGENESIS</vt:lpstr>
      <vt:lpstr>Slide 2</vt:lpstr>
      <vt:lpstr>Slide 3</vt:lpstr>
      <vt:lpstr>Slide 4</vt:lpstr>
      <vt:lpstr>LAB DIAGNOSIS</vt:lpstr>
      <vt:lpstr>Slide 6</vt:lpstr>
      <vt:lpstr>Slide 7</vt:lpstr>
      <vt:lpstr>Slide 8</vt:lpstr>
      <vt:lpstr>Slide 9</vt:lpstr>
      <vt:lpstr>Slide 10</vt:lpstr>
      <vt:lpstr> CLINICAL MANIFESTATIONS</vt:lpstr>
      <vt:lpstr>Slide 12</vt:lpstr>
      <vt:lpstr>Slide 13</vt:lpstr>
      <vt:lpstr>Slide 14</vt:lpstr>
      <vt:lpstr>EPIDEMIOLOGY</vt:lpstr>
      <vt:lpstr>Slide 16</vt:lpstr>
      <vt:lpstr>Slide 17</vt:lpstr>
      <vt:lpstr>Slide 18</vt:lpstr>
      <vt:lpstr>Slide 19</vt:lpstr>
      <vt:lpstr>LAB DIAGNOSIS.</vt:lpstr>
      <vt:lpstr>Slide 21</vt:lpstr>
      <vt:lpstr>Slide 22</vt:lpstr>
      <vt:lpstr>Slide 23</vt:lpstr>
      <vt:lpstr>TREATMENT</vt:lpstr>
      <vt:lpstr>Slide 25</vt:lpstr>
      <vt:lpstr>PREVENTION</vt:lpstr>
      <vt:lpstr>Slide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PATHOGENESIS</dc:title>
  <dc:creator>SONY</dc:creator>
  <cp:lastModifiedBy>SONY</cp:lastModifiedBy>
  <cp:revision>31</cp:revision>
  <dcterms:created xsi:type="dcterms:W3CDTF">2010-10-19T13:11:03Z</dcterms:created>
  <dcterms:modified xsi:type="dcterms:W3CDTF">2010-10-20T13:25:00Z</dcterms:modified>
</cp:coreProperties>
</file>