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313" r:id="rId13"/>
    <p:sldId id="314" r:id="rId14"/>
    <p:sldId id="330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316" r:id="rId23"/>
    <p:sldId id="265" r:id="rId24"/>
    <p:sldId id="326" r:id="rId25"/>
    <p:sldId id="274" r:id="rId26"/>
    <p:sldId id="275" r:id="rId27"/>
    <p:sldId id="276" r:id="rId28"/>
    <p:sldId id="317" r:id="rId29"/>
    <p:sldId id="279" r:id="rId30"/>
    <p:sldId id="318" r:id="rId31"/>
    <p:sldId id="277" r:id="rId32"/>
    <p:sldId id="280" r:id="rId33"/>
    <p:sldId id="278" r:id="rId34"/>
    <p:sldId id="328" r:id="rId35"/>
    <p:sldId id="315" r:id="rId36"/>
    <p:sldId id="320" r:id="rId37"/>
    <p:sldId id="319" r:id="rId38"/>
    <p:sldId id="284" r:id="rId39"/>
    <p:sldId id="285" r:id="rId40"/>
    <p:sldId id="286" r:id="rId41"/>
    <p:sldId id="288" r:id="rId42"/>
    <p:sldId id="289" r:id="rId43"/>
    <p:sldId id="287" r:id="rId44"/>
    <p:sldId id="331" r:id="rId45"/>
    <p:sldId id="327" r:id="rId46"/>
    <p:sldId id="290" r:id="rId47"/>
    <p:sldId id="291" r:id="rId48"/>
    <p:sldId id="292" r:id="rId49"/>
    <p:sldId id="293" r:id="rId50"/>
    <p:sldId id="294" r:id="rId51"/>
    <p:sldId id="295" r:id="rId52"/>
    <p:sldId id="296" r:id="rId53"/>
    <p:sldId id="297" r:id="rId54"/>
    <p:sldId id="298" r:id="rId55"/>
    <p:sldId id="299" r:id="rId56"/>
    <p:sldId id="300" r:id="rId57"/>
    <p:sldId id="301" r:id="rId58"/>
    <p:sldId id="302" r:id="rId59"/>
    <p:sldId id="303" r:id="rId60"/>
    <p:sldId id="304" r:id="rId61"/>
    <p:sldId id="305" r:id="rId62"/>
    <p:sldId id="306" r:id="rId63"/>
    <p:sldId id="307" r:id="rId64"/>
    <p:sldId id="308" r:id="rId65"/>
    <p:sldId id="321" r:id="rId66"/>
    <p:sldId id="322" r:id="rId67"/>
    <p:sldId id="323" r:id="rId68"/>
    <p:sldId id="324" r:id="rId69"/>
    <p:sldId id="329" r:id="rId70"/>
    <p:sldId id="309" r:id="rId71"/>
    <p:sldId id="310" r:id="rId72"/>
    <p:sldId id="325" r:id="rId73"/>
    <p:sldId id="311" r:id="rId74"/>
    <p:sldId id="312" r:id="rId75"/>
    <p:sldId id="283" r:id="rId7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9B2C-036A-4E54-AF04-E975E702BFB6}" type="datetimeFigureOut">
              <a:rPr lang="en-US" smtClean="0"/>
              <a:pPr/>
              <a:t>11/11/2010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5709-5277-4BF3-A930-B9CF46F3EE6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9B2C-036A-4E54-AF04-E975E702BFB6}" type="datetimeFigureOut">
              <a:rPr lang="en-US" smtClean="0"/>
              <a:pPr/>
              <a:t>11/11/2010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5709-5277-4BF3-A930-B9CF46F3EE6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9B2C-036A-4E54-AF04-E975E702BFB6}" type="datetimeFigureOut">
              <a:rPr lang="en-US" smtClean="0"/>
              <a:pPr/>
              <a:t>11/11/2010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5709-5277-4BF3-A930-B9CF46F3EE6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9B2C-036A-4E54-AF04-E975E702BFB6}" type="datetimeFigureOut">
              <a:rPr lang="en-US" smtClean="0"/>
              <a:pPr/>
              <a:t>11/11/2010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5709-5277-4BF3-A930-B9CF46F3EE6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9B2C-036A-4E54-AF04-E975E702BFB6}" type="datetimeFigureOut">
              <a:rPr lang="en-US" smtClean="0"/>
              <a:pPr/>
              <a:t>11/11/2010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5709-5277-4BF3-A930-B9CF46F3EE6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9B2C-036A-4E54-AF04-E975E702BFB6}" type="datetimeFigureOut">
              <a:rPr lang="en-US" smtClean="0"/>
              <a:pPr/>
              <a:t>11/11/2010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5709-5277-4BF3-A930-B9CF46F3EE6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9B2C-036A-4E54-AF04-E975E702BFB6}" type="datetimeFigureOut">
              <a:rPr lang="en-US" smtClean="0"/>
              <a:pPr/>
              <a:t>11/11/2010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5709-5277-4BF3-A930-B9CF46F3EE6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9B2C-036A-4E54-AF04-E975E702BFB6}" type="datetimeFigureOut">
              <a:rPr lang="en-US" smtClean="0"/>
              <a:pPr/>
              <a:t>11/11/2010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5709-5277-4BF3-A930-B9CF46F3EE6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9B2C-036A-4E54-AF04-E975E702BFB6}" type="datetimeFigureOut">
              <a:rPr lang="en-US" smtClean="0"/>
              <a:pPr/>
              <a:t>11/11/2010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5709-5277-4BF3-A930-B9CF46F3EE6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9B2C-036A-4E54-AF04-E975E702BFB6}" type="datetimeFigureOut">
              <a:rPr lang="en-US" smtClean="0"/>
              <a:pPr/>
              <a:t>11/11/2010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5709-5277-4BF3-A930-B9CF46F3EE6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9B2C-036A-4E54-AF04-E975E702BFB6}" type="datetimeFigureOut">
              <a:rPr lang="en-US" smtClean="0"/>
              <a:pPr/>
              <a:t>11/11/2010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5709-5277-4BF3-A930-B9CF46F3EE6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D9B2C-036A-4E54-AF04-E975E702BFB6}" type="datetimeFigureOut">
              <a:rPr lang="en-US" smtClean="0"/>
              <a:pPr/>
              <a:t>11/11/2010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5709-5277-4BF3-A930-B9CF46F3EE6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357430"/>
            <a:ext cx="7772400" cy="2941649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FILTRATION</a:t>
            </a:r>
            <a:endParaRPr lang="en-IN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642918"/>
            <a:ext cx="8143932" cy="5643603"/>
          </a:xfrm>
        </p:spPr>
        <p:txBody>
          <a:bodyPr>
            <a:normAutofit/>
          </a:bodyPr>
          <a:lstStyle/>
          <a:p>
            <a:pPr algn="ctr"/>
            <a:endParaRPr lang="en-US" sz="4400" dirty="0" smtClean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  <a:p>
            <a:pPr algn="ctr"/>
            <a:endParaRPr lang="en-US" sz="4400" dirty="0" smtClean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These are widely used for purification of water for industrial and drinking purposes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Porosity 0.65 to 15µm</a:t>
            </a:r>
            <a:endParaRPr lang="en-IN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428604"/>
            <a:ext cx="7129490" cy="5210196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Disadvantages: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are fragile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easily crack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cracks remain 	undetected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Turbid water may plug them  	during cleaning</a:t>
            </a:r>
          </a:p>
          <a:p>
            <a:pPr algn="l"/>
            <a:endParaRPr lang="en-US" sz="4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endParaRPr lang="en-IN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Copperplate Gothic Bold" pitchFamily="34" charset="0"/>
              </a:rPr>
              <a:t>Industrial candle filter</a:t>
            </a:r>
            <a:endParaRPr lang="en-IN" sz="4000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  <p:pic>
        <p:nvPicPr>
          <p:cNvPr id="4098" name="Picture 2" descr="C:\Users\sony\Desktop\DIV\sterdiv\China_candle_filter1410224565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857364"/>
            <a:ext cx="6429420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1" descr="C:\Users\sony\Desktop\New images\candle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66"/>
            <a:ext cx="5143536" cy="500066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57224" y="5572140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itchFamily="34" charset="0"/>
              </a:rPr>
              <a:t>Common candle filter</a:t>
            </a:r>
            <a:endParaRPr lang="en-IN" sz="4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Diatomaceous earth filters</a:t>
            </a:r>
            <a:endParaRPr lang="en-IN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C:\Users\sony\Desktop\untitled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71678"/>
            <a:ext cx="3929090" cy="3714776"/>
          </a:xfrm>
          <a:prstGeom prst="rect">
            <a:avLst/>
          </a:prstGeom>
          <a:noFill/>
        </p:spPr>
      </p:pic>
      <p:pic>
        <p:nvPicPr>
          <p:cNvPr id="17411" name="Picture 3" descr="C:\Users\sony\Desktop\Diatomaceous_Earth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785926"/>
            <a:ext cx="3976710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1000108"/>
            <a:ext cx="7272366" cy="5138758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ASBESTOS FILTERS</a:t>
            </a:r>
          </a:p>
          <a:p>
            <a:pPr algn="l"/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are single-use discs </a:t>
            </a:r>
          </a:p>
          <a:p>
            <a:pPr algn="l"/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have high absorbing      	capacity and </a:t>
            </a:r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alkalinise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filtered liquids</a:t>
            </a:r>
            <a:endParaRPr lang="en-IN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1500174"/>
            <a:ext cx="7058052" cy="506732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Disadvantages:</a:t>
            </a:r>
          </a:p>
          <a:p>
            <a:pPr algn="l"/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Asbestos is a potent                	carcinogen</a:t>
            </a:r>
          </a:p>
          <a:p>
            <a:pPr algn="l"/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Hence the use of these 	is discouraged</a:t>
            </a:r>
            <a:endParaRPr lang="en-IN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Ex: </a:t>
            </a:r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seitz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filter</a:t>
            </a:r>
          </a:p>
          <a:p>
            <a:pPr>
              <a:buNone/>
            </a:pP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sterimats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filter</a:t>
            </a:r>
            <a:endParaRPr lang="en-IN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sony\Desktop\DIV\sterdiv\seitz-fil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357430"/>
            <a:ext cx="5929354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571480"/>
            <a:ext cx="7200928" cy="506732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SINTERED GLASS </a:t>
            </a:r>
          </a:p>
          <a:p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FILTERS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Finely powdered glass particles of graded sizes are heat fused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have low absorbing capacity and hence can be cleaned easily</a:t>
            </a:r>
            <a:endParaRPr lang="en-IN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571480"/>
            <a:ext cx="7415242" cy="506732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Disadvantages: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are </a:t>
            </a:r>
            <a:r>
              <a:rPr lang="en-US" sz="4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brittle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4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expensive</a:t>
            </a:r>
            <a:endParaRPr lang="en-IN" sz="40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ony\Desktop\DIV\sterdiv\CAERS12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143116"/>
            <a:ext cx="5067328" cy="44291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FILTER is a membrane or other porous substance for separation of impurities or particulate matter from liquid or gas</a:t>
            </a:r>
            <a:endParaRPr lang="en-IN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500042"/>
            <a:ext cx="8501122" cy="5643602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MEMBRANE GLASS FILTER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They are made of cellulose  	esters or other polymers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They are used in:</a:t>
            </a:r>
          </a:p>
          <a:p>
            <a:pPr algn="l">
              <a:buFont typeface="Wingdings" pitchFamily="2" charset="2"/>
              <a:buChar char="q"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water purification and analysis</a:t>
            </a:r>
          </a:p>
          <a:p>
            <a:pPr algn="l">
              <a:buFont typeface="Wingdings" pitchFamily="2" charset="2"/>
              <a:buChar char="q"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sterilisation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sterility testing</a:t>
            </a:r>
          </a:p>
          <a:p>
            <a:pPr algn="l">
              <a:buFont typeface="Wingdings" pitchFamily="2" charset="2"/>
              <a:buChar char="q"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preparing solutions for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parenteral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use</a:t>
            </a:r>
            <a:endParaRPr lang="en-IN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0"/>
            <a:ext cx="8001056" cy="4714908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pore diameters range from 0.015 to 12 µm</a:t>
            </a:r>
          </a:p>
          <a:p>
            <a:pPr algn="l"/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0.22µm is most commonly        	used</a:t>
            </a:r>
            <a:endParaRPr lang="en-IN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37" name="Picture 1" descr="C:\Users\sony\Desktop\New images\imagesCA9K1D6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71810"/>
            <a:ext cx="4500562" cy="3500462"/>
          </a:xfrm>
          <a:prstGeom prst="rect">
            <a:avLst/>
          </a:prstGeom>
          <a:noFill/>
        </p:spPr>
      </p:pic>
      <p:pic>
        <p:nvPicPr>
          <p:cNvPr id="39938" name="Picture 2" descr="C:\Users\sony\Desktop\New images\imagesCA55CJP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786058"/>
            <a:ext cx="3714744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AIR FILTERS</a:t>
            </a:r>
            <a:endParaRPr lang="en-IN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0024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Deliver clean bacteria free air to cubicle or room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HIGH EFFICACY PARTICLE ARRESTERS – used in laminar system in labs</a:t>
            </a:r>
          </a:p>
          <a:p>
            <a:endParaRPr lang="en-IN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sony\Desktop\DIV\sterdiv\digrammatic-representation-of-graded-fltration-princip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91826"/>
            <a:ext cx="8786874" cy="6766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sony\Desktop\DIV\sterdiv\300px-Mar07_0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857232"/>
            <a:ext cx="6357982" cy="328614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4786322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 Black" pitchFamily="34" charset="0"/>
              </a:rPr>
              <a:t>Venacaval Filter</a:t>
            </a:r>
            <a:endParaRPr lang="en-IN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482" y="357166"/>
            <a:ext cx="8472518" cy="47863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RADIATION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energy emitted from atomic activities &amp; dispensed at high velocities through matter or space</a:t>
            </a:r>
          </a:p>
          <a:p>
            <a:pPr>
              <a:buNone/>
            </a:pPr>
            <a:endParaRPr lang="en-IN" sz="4000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  <p:pic>
        <p:nvPicPr>
          <p:cNvPr id="15362" name="Picture 2" descr="C:\Users\sony\Desktop\untitled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071942"/>
            <a:ext cx="7143800" cy="2447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1571612"/>
            <a:ext cx="7415242" cy="506732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Two types of radiation are used for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sterilisation</a:t>
            </a:r>
            <a:endParaRPr lang="en-US" sz="4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1)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ionising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radiation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 Non-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ionising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radiation</a:t>
            </a:r>
            <a:endParaRPr lang="en-IN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7343804" cy="5281634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Non-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ionising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radiation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These are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comparitively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low energy type radiations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They are absorbed to a large extent as heat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Ex:UV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rays 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IR rays</a:t>
            </a:r>
            <a:endParaRPr lang="en-IN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C:\Users\sony\Desktop\New images\ir sa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500306"/>
            <a:ext cx="3286148" cy="4010041"/>
          </a:xfrm>
          <a:prstGeom prst="rect">
            <a:avLst/>
          </a:prstGeom>
          <a:noFill/>
        </p:spPr>
      </p:pic>
      <p:pic>
        <p:nvPicPr>
          <p:cNvPr id="73731" name="Picture 3" descr="C:\Users\sony\Desktop\New images\ir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428604"/>
            <a:ext cx="4214842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71480"/>
            <a:ext cx="8329642" cy="555468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Hence it is considered a form of </a:t>
            </a:r>
            <a:r>
              <a:rPr lang="en-US" sz="4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hot air </a:t>
            </a:r>
            <a:r>
              <a:rPr lang="en-US" sz="4000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sterilisation</a:t>
            </a:r>
            <a:endParaRPr lang="en-US" sz="4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Infra red rays 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used for rapid mass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sterilisation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prepacked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items like syringes</a:t>
            </a:r>
          </a:p>
          <a:p>
            <a:r>
              <a:rPr lang="en-US" sz="4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Ultra violet rays 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for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sterilising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internal surfaces of safety cabinets, OTs </a:t>
            </a:r>
            <a:endParaRPr lang="en-IN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428604"/>
            <a:ext cx="7343804" cy="5210196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Filtration is a method of sterilizing </a:t>
            </a:r>
            <a:r>
              <a:rPr lang="en-US" sz="4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liquids and gases</a:t>
            </a:r>
          </a:p>
          <a:p>
            <a:pPr algn="l">
              <a:buFont typeface="Wingdings" pitchFamily="2" charset="2"/>
              <a:buChar char="Ø"/>
            </a:pPr>
            <a:endParaRPr lang="en-US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used to remove bacteria from </a:t>
            </a:r>
            <a:r>
              <a:rPr lang="en-US" sz="4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heat-labile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liquids</a:t>
            </a:r>
            <a:endParaRPr lang="en-IN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C:\Users\sony\Desktop\New images\iuv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857364"/>
            <a:ext cx="4786314" cy="3000397"/>
          </a:xfrm>
          <a:prstGeom prst="rect">
            <a:avLst/>
          </a:prstGeom>
          <a:noFill/>
        </p:spPr>
      </p:pic>
      <p:pic>
        <p:nvPicPr>
          <p:cNvPr id="74755" name="Picture 3" descr="C:\Users\sony\Desktop\New images\uv wan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212101"/>
            <a:ext cx="3643306" cy="2645899"/>
          </a:xfrm>
          <a:prstGeom prst="rect">
            <a:avLst/>
          </a:prstGeom>
          <a:noFill/>
        </p:spPr>
      </p:pic>
      <p:pic>
        <p:nvPicPr>
          <p:cNvPr id="74756" name="Picture 4" descr="C:\Users\sony\Desktop\New images\uv st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428604"/>
            <a:ext cx="3390908" cy="3000396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>
            <a:off x="4500562" y="928670"/>
            <a:ext cx="785818" cy="50006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Up Arrow 7"/>
          <p:cNvSpPr/>
          <p:nvPr/>
        </p:nvSpPr>
        <p:spPr>
          <a:xfrm>
            <a:off x="357158" y="4357694"/>
            <a:ext cx="500066" cy="857256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ight Arrow 8"/>
          <p:cNvSpPr/>
          <p:nvPr/>
        </p:nvSpPr>
        <p:spPr>
          <a:xfrm>
            <a:off x="4286248" y="5643578"/>
            <a:ext cx="1285884" cy="57150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3929058" y="785794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rial Black" pitchFamily="34" charset="0"/>
              </a:rPr>
              <a:t>1</a:t>
            </a:r>
            <a:endParaRPr lang="en-IN" sz="4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5072074"/>
            <a:ext cx="1357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rial Black" pitchFamily="34" charset="0"/>
              </a:rPr>
              <a:t>2</a:t>
            </a:r>
            <a:endParaRPr lang="en-IN" sz="4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43306" y="5500702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rial Black" pitchFamily="34" charset="0"/>
              </a:rPr>
              <a:t>3</a:t>
            </a:r>
            <a:endParaRPr lang="en-IN" sz="4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Ionising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radiation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are high energy type of radiation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act by destroying DNA and other vital constituents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Ex: X-rays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Gamma rays 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Cosmic rays</a:t>
            </a:r>
            <a:endParaRPr lang="en-IN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have high penetrative power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pumilis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the control</a:t>
            </a:r>
          </a:p>
          <a:p>
            <a:pPr>
              <a:buNone/>
            </a:pPr>
            <a:r>
              <a:rPr lang="en-US" sz="4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COLD STERILISATION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there is no rise of temperature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Hence they are used to sterilize heat sensitive objects like syringes, catheters, oils etc</a:t>
            </a:r>
            <a:endParaRPr lang="en-IN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472518" cy="576899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ULTRASONIC AND SONIC VIBRATIONS</a:t>
            </a: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Sound vibrations at high frequency in upper audible and ultrasonic range are used.</a:t>
            </a:r>
          </a:p>
          <a:p>
            <a:pPr algn="ctr">
              <a:buNone/>
            </a:pPr>
            <a:endParaRPr lang="en-IN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3074" name="Picture 2" descr="C:\Users\sony\Desktop\New images\imagesCAV1P4M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500438"/>
            <a:ext cx="3929090" cy="3000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So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SONIC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WAVES</a:t>
            </a:r>
            <a:endParaRPr lang="en-IN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C:\Users\sony\Desktop\360px-Ultrasound_range_diagram_svg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2625" y="2214554"/>
            <a:ext cx="8774263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Mechanism: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passage of sound through a liquid produces alternating pressure changes</a:t>
            </a:r>
            <a:r>
              <a:rPr lang="en-IN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which if the sound intensity is great causes cavities to form in the liquid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These cavities grow till they collapse violently cause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cytoplasmic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damage to the organism</a:t>
            </a:r>
            <a:endParaRPr lang="en-IN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3600" dirty="0" smtClean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sony\Desktop\New images\ultr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399964" cy="56476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20" y="2357430"/>
            <a:ext cx="8401080" cy="340043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of no practical value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used to treat sewage water &amp; in research laboratories</a:t>
            </a:r>
            <a:endParaRPr lang="en-IN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357298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CHEMICAL AGENTS</a:t>
            </a:r>
          </a:p>
          <a:p>
            <a:pPr>
              <a:buNone/>
            </a:pPr>
            <a:r>
              <a:rPr lang="en-US" sz="4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Chemical agents are widely used as antiseptics and disinfectants</a:t>
            </a:r>
            <a:endParaRPr lang="en-IN" sz="4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  <a:cs typeface="MV Boli" pitchFamily="2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Properties of an ideal antiseptic or disinfectant: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wide spectrum of activity</a:t>
            </a:r>
          </a:p>
          <a:p>
            <a:pPr>
              <a:buFont typeface="Wingdings" pitchFamily="2" charset="2"/>
              <a:buChar char="q"/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Activity in presence of organic  	matter</a:t>
            </a:r>
          </a:p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Activity in at all pH</a:t>
            </a:r>
          </a:p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Speedy action</a:t>
            </a:r>
          </a:p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High penetrating power</a:t>
            </a:r>
          </a:p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Stability i.e. no reactivity</a:t>
            </a:r>
            <a:endParaRPr lang="en-IN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contd…</a:t>
            </a:r>
            <a:endParaRPr lang="en-IN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00034" y="428605"/>
            <a:ext cx="8286808" cy="5857916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Heat-labile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liquids include </a:t>
            </a:r>
            <a:b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SERA</a:t>
            </a:r>
            <a:b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SOLUTIONS OF SUGARS</a:t>
            </a:r>
            <a:b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ANTIBIOTICS</a:t>
            </a:r>
            <a:r>
              <a:rPr lang="en-US" sz="4000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                    </a:t>
            </a:r>
            <a:r>
              <a:rPr lang="en-US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</a:br>
            <a:r>
              <a:rPr lang="en-US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 </a:t>
            </a:r>
            <a:br>
              <a:rPr lang="en-US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</a:br>
            <a:endParaRPr lang="en-IN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76899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Compatibility with other antiseptics and disinfectants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Non corrosive to metals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 local reaction or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sensitisation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 interference with healing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Non toxic if absorbed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Inexpensive – Available – Safe &amp; easy to use</a:t>
            </a:r>
            <a:endParaRPr lang="en-IN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142984"/>
            <a:ext cx="6972320" cy="4840303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Bradley Hand ITC" pitchFamily="66" charset="0"/>
              </a:rPr>
              <a:t>But such an ideal chemical is yet to be found</a:t>
            </a:r>
            <a:endParaRPr lang="en-IN" sz="4000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Various modes of action of chemical agents are</a:t>
            </a:r>
          </a:p>
          <a:p>
            <a:pPr algn="ctr">
              <a:buNone/>
            </a:pPr>
            <a:endParaRPr lang="en-US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PROTIEN COAGULATION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DISRUPTION OF CELL MEMBRANE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DISRUPT ENZYME FUNCTION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SUBSTRATE COMPETITION</a:t>
            </a:r>
            <a:endParaRPr lang="en-IN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52"/>
            <a:ext cx="8472518" cy="5983311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Potency of disinfectants is determined by: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Concentration of the substance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Time of action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 of the medium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Temperature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Nature of the organisms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Presence of extraneous material</a:t>
            </a:r>
          </a:p>
          <a:p>
            <a:pPr algn="ctr">
              <a:buFont typeface="Wingdings" pitchFamily="2" charset="2"/>
              <a:buChar char="q"/>
            </a:pPr>
            <a:endParaRPr lang="en-IN" sz="3600" dirty="0">
              <a:solidFill>
                <a:schemeClr val="bg1"/>
              </a:solidFill>
              <a:latin typeface="Comic Sans MS" pitchFamily="66" charset="0"/>
              <a:cs typeface="MV Bo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84043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Disinfection is of three levels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HIGH LEVEL- Ex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gluteraldehyde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hydrogen peroxide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peracetic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acid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chlorine compounds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INTERMEDIATE- Ex alcohols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iodophores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phenols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LOW LEVEL-</a:t>
            </a:r>
          </a:p>
          <a:p>
            <a:endParaRPr lang="en-US" sz="3600" dirty="0" smtClean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MV Boli" pitchFamily="2" charset="0"/>
                <a:cs typeface="MV Boli" pitchFamily="2" charset="0"/>
              </a:rPr>
              <a:t>                  </a:t>
            </a:r>
            <a:endParaRPr lang="en-IN" sz="3600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sony\Desktop\DIV\sterdiv\221_resistanc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32042" y="642918"/>
            <a:ext cx="7769048" cy="578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chemical agents commonly used are: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ALCOHOLS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ALDEHYDES 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DYES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HALOGENS 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PHENOLS 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GASES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SURFACE ACTIVE AGENTS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METALLIC SALTS</a:t>
            </a:r>
          </a:p>
          <a:p>
            <a:pPr>
              <a:buFont typeface="Wingdings" pitchFamily="2" charset="2"/>
              <a:buChar char="q"/>
            </a:pPr>
            <a:endParaRPr lang="en-IN" sz="3600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radley Hand ITC" pitchFamily="66" charset="0"/>
              </a:rPr>
              <a:t>ALCOHOLS</a:t>
            </a:r>
            <a:endParaRPr lang="en-IN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are hydrocarbons with hydroxyl group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are stable in reaction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are active as a 60-90% solution.</a:t>
            </a: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Mechanism of action-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denaturation of proteins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Ethyl alcohol 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Isopropyl alcohol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these are the commonly used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disinfective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alcohols</a:t>
            </a:r>
            <a:endParaRPr lang="en-IN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71480"/>
            <a:ext cx="8329642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Ethanol is used as 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disinfectant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Solvent 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Preservative</a:t>
            </a:r>
          </a:p>
          <a:p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Rubifacient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Astringent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haemostatic, etc,.</a:t>
            </a:r>
          </a:p>
          <a:p>
            <a:pPr algn="ctr"/>
            <a:endParaRPr lang="en-IN" sz="4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20482" name="Picture 2" descr="http://t3.gstatic.com/images?q=tbn:ANd9GcSZJG5mLkr565kO7ky7iCtZeQRZpZaa1y4EdLfP2sZVZi4K9J8&amp;t=1&amp;usg=__ZeYzwYrpFJHLA_3JNJCoJZeUDqg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928802"/>
            <a:ext cx="1581150" cy="2895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42910" y="571480"/>
            <a:ext cx="7129490" cy="506732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used to prepare bacteria-free filtrates of clinical samples for virus isolation.</a:t>
            </a:r>
            <a:endParaRPr lang="en-IN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Isopropyle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alcohol is preferred as it is a better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fat solvent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Less volatile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More bactericidal</a:t>
            </a:r>
          </a:p>
        </p:txBody>
      </p:sp>
      <p:pic>
        <p:nvPicPr>
          <p:cNvPr id="7170" name="Picture 2" descr="C:\Users\sony\Desktop\DIV\sterdiv\imagesCA4MTEQ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428868"/>
            <a:ext cx="3333762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69755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METHYL ALCOHOL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effective against fungal spores.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Hence it is used to treat cabinets and incubators.</a:t>
            </a:r>
          </a:p>
          <a:p>
            <a:endParaRPr lang="en-US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Disadvantages: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vapour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toxic and flammable.</a:t>
            </a:r>
            <a:endParaRPr lang="en-IN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472518" cy="58404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ALDEHYDES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Chemically they are hydrocarbons with a -CHO group.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act by denaturation of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protiens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by acting against the amino group.</a:t>
            </a:r>
          </a:p>
          <a:p>
            <a:pPr>
              <a:buNone/>
            </a:pPr>
            <a:endParaRPr lang="en-IN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Two extensively used aldehydes are    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     1) FORMALDEHYDE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2) GLUTERALDHYDE</a:t>
            </a:r>
            <a:endParaRPr lang="en-IN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6286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Formaldehyde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markedly bactericidal and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sporicidal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has lethal effects on viruses.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used to preserve anatomical specimens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cleanse hair and wool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sterilise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metal instruments-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10% formalin + 0.5% sodium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tetraborate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768997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used for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sterilising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instruments &amp; heat sensitive catheters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fumigating wards sick rooms and laboratories</a:t>
            </a:r>
          </a:p>
          <a:p>
            <a:pPr>
              <a:buNone/>
            </a:pPr>
            <a:endParaRPr lang="en-US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Disadvantages: 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irritant and toxic when 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inhaled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Surfaces after disinfection give 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off irritant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vapour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3600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  <p:pic>
        <p:nvPicPr>
          <p:cNvPr id="8195" name="Picture 3" descr="C:\Users\sony\Desktop\DIV\sterdiv\formal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2214554"/>
            <a:ext cx="1928826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290"/>
            <a:ext cx="8401080" cy="49832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GLUTERALDEHYDE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also called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gluteral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effective against gram positive and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negetive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bacteria, acid fast bacilli, spores, fungi &amp; viruses.</a:t>
            </a:r>
          </a:p>
          <a:p>
            <a:endParaRPr lang="en-IN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sony\Desktop\DIV\sterdiv\gl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643314"/>
            <a:ext cx="3214695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Advantages over formaldehyde </a:t>
            </a:r>
            <a:endParaRPr lang="en-IN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less toxic and irritant to eyes and skin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 deleterious effect on lenses or cement of instruments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can be safely used on corrugated rubber tubes, face masks etc,.</a:t>
            </a:r>
            <a:endParaRPr lang="en-IN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2357430"/>
            <a:ext cx="8001056" cy="421484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used for tissue fixation as it preserves fine detailed structure of cell by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localisation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enzyme activity.</a:t>
            </a:r>
            <a:endParaRPr lang="en-IN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796" y="1017565"/>
            <a:ext cx="7901046" cy="56261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DYES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-are any of the various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coloured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substances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thatcontain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auxochromes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thus are capable of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colouring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substances to which they are exposed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are used extensively as skin and wound antiseptics</a:t>
            </a:r>
            <a:endParaRPr lang="en-IN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857232"/>
            <a:ext cx="6986614" cy="4781568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Filter discs help to concentrate bacteria from liquids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Ex: testing water samples for vibrio,salmonella,etc</a:t>
            </a:r>
          </a:p>
          <a:p>
            <a:pPr algn="l"/>
            <a:endParaRPr lang="en-IN" sz="4000" dirty="0">
              <a:solidFill>
                <a:schemeClr val="bg1"/>
              </a:solidFill>
              <a:latin typeface="MV Boli" pitchFamily="2" charset="0"/>
              <a:cs typeface="MV Bo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357298"/>
            <a:ext cx="8072462" cy="442915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Two groups of extensively used dyes are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1. aniline dyes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2. </a:t>
            </a:r>
            <a:r>
              <a:rPr lang="en-US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acridine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dyes</a:t>
            </a:r>
            <a:endParaRPr lang="en-IN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6193"/>
            <a:ext cx="8229600" cy="541180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ANILINE DYES are </a:t>
            </a:r>
            <a:r>
              <a:rPr lang="en-IN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more active against gram positive organisms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act by reacting with acidic groups in the bacterial cell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are inhibited by organic matter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are used as selective agents in culture media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Ex: BRILLIANT GREEN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MALACHITE GREEN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CRYSTAL VIOLET</a:t>
            </a:r>
            <a:endParaRPr lang="en-IN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sony\Desktop\New images\pro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3143248"/>
            <a:ext cx="2286016" cy="3095636"/>
          </a:xfrm>
          <a:prstGeom prst="rect">
            <a:avLst/>
          </a:prstGeom>
          <a:noFill/>
        </p:spPr>
      </p:pic>
      <p:pic>
        <p:nvPicPr>
          <p:cNvPr id="6147" name="Picture 3" descr="C:\Users\sony\Desktop\DIV\sterdiv\imagesCA5KKBS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000504"/>
            <a:ext cx="2695579" cy="20907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ACRIDINE DYES are not as selective as aniline dyes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are more effective against gram positive bacteria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act by impairing DNA complexes of the organisms</a:t>
            </a:r>
            <a:endParaRPr lang="en-IN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are very little affected by organic matter.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impregnated on gauze they are slowly released in moist environment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Ex: PROFLAVINE 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  ACRIFLAVINE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EUFLAINE 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AMINACRINE</a:t>
            </a:r>
            <a:endParaRPr lang="en-IN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sony\Desktop\New images\acri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786058"/>
            <a:ext cx="2357454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OXIDISING AGENTS</a:t>
            </a:r>
            <a:endParaRPr lang="en-IN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These agents act by the release of free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radicles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which bring about oxidation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Ex:  HYDROGEN PEREOXIDE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PERACETIC ACID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PLASMA STERILISATION</a:t>
            </a:r>
            <a:endParaRPr lang="en-IN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HYDROGEN PEROXIDE</a:t>
            </a:r>
            <a:endParaRPr lang="en-IN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acts by releasing free hydroxyl group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Most organisms are susceptible at a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3 – 6%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Spores at 10 – 25%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Used to treat contact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lenses</a:t>
            </a:r>
            <a:endParaRPr lang="en-IN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ony\Desktop\New images\ho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571877"/>
            <a:ext cx="3643307" cy="3286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PERACETIC ACID</a:t>
            </a:r>
            <a:endParaRPr lang="en-IN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a high level disinfectant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releases ACETIC ACID &amp; OXYGEN</a:t>
            </a:r>
            <a:endParaRPr lang="en-IN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sony\Desktop\New images\per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9963" y="2633663"/>
            <a:ext cx="5640881" cy="4224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PLASMA STERILISATION</a:t>
            </a:r>
            <a:endParaRPr lang="en-IN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Plasma refers to any gas which consists of electrons ions or neutral particles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resulting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uv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radiation causes destruction of organisms including spores</a:t>
            </a:r>
            <a:endParaRPr lang="en-IN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C:\Users\sony\Desktop\gas plas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786190"/>
            <a:ext cx="5986487" cy="3071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GAS PLASMA STERILISER</a:t>
            </a:r>
            <a:endParaRPr lang="en-IN" dirty="0">
              <a:solidFill>
                <a:schemeClr val="bg1"/>
              </a:solidFill>
            </a:endParaRPr>
          </a:p>
        </p:txBody>
      </p:sp>
      <p:pic>
        <p:nvPicPr>
          <p:cNvPr id="14338" name="Picture 2" descr="C:\Users\sony\Desktop\imagesCAX4PLC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00174"/>
            <a:ext cx="7000924" cy="5161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642918"/>
            <a:ext cx="7415242" cy="4995882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Bacterial toxins can be obtained by passing cultures through filters</a:t>
            </a:r>
            <a:endParaRPr lang="en-IN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HALOGENS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(HALO-SALT; GEN-FORMING)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These include 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chlorine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iodine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which are widely used disinfectants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they are used in solid liquid and gaseous form</a:t>
            </a:r>
            <a:endParaRPr lang="en-IN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IODINE</a:t>
            </a:r>
            <a:endParaRPr lang="en-IN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used in aqueous &amp; alcoholic solutions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actively bactericidal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active against tubercle bacilli and viruses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has moderate action on spores</a:t>
            </a:r>
          </a:p>
          <a:p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Iodophores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are compounds of iodine with nonionic wetting agents are more active.</a:t>
            </a:r>
            <a:endParaRPr lang="en-IN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ony\Desktop\New images\bet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85860"/>
            <a:ext cx="3571900" cy="4143404"/>
          </a:xfrm>
          <a:prstGeom prst="rect">
            <a:avLst/>
          </a:prstGeom>
          <a:noFill/>
        </p:spPr>
      </p:pic>
      <p:pic>
        <p:nvPicPr>
          <p:cNvPr id="4099" name="Picture 3" descr="C:\Users\sony\Desktop\New images\untitled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142984"/>
            <a:ext cx="2419359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CHLORINE</a:t>
            </a:r>
            <a:endParaRPr lang="en-IN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markedly bactericidal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 wide spectrum of action against viruses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available as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hypochlorites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Organic chloramines are used as antiseptics for dressing wounds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Disinfection of water supplies, swimming pools, etc, is done</a:t>
            </a:r>
            <a:endParaRPr lang="en-IN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sony\Desktop\imagesCA1BFUJ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59" y="714356"/>
            <a:ext cx="4643471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ny\Pictures\imagesCA7E6BB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143932" cy="64859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7272366" cy="5210196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following types of filters are commonly used:</a:t>
            </a:r>
          </a:p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Candle filters</a:t>
            </a:r>
          </a:p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Asbestos filters</a:t>
            </a:r>
            <a:r>
              <a:rPr lang="en-US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Sintered glass filters</a:t>
            </a:r>
          </a:p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Membrane filters</a:t>
            </a:r>
            <a:endParaRPr lang="en-IN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CANDLE FILTERS</a:t>
            </a:r>
          </a:p>
          <a:p>
            <a:pPr>
              <a:buNone/>
            </a:pPr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They are of 2 types</a:t>
            </a:r>
          </a:p>
          <a:p>
            <a:pPr>
              <a:buNone/>
            </a:pPr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a. Unglazed ceramic filters</a:t>
            </a:r>
          </a:p>
          <a:p>
            <a:pPr>
              <a:buNone/>
            </a:pPr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0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Ex:Chamberland</a:t>
            </a:r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40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Doulton</a:t>
            </a:r>
            <a:endParaRPr lang="en-US" sz="44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b. Diatomaceous earth  			filters  </a:t>
            </a:r>
          </a:p>
          <a:p>
            <a:pPr>
              <a:buNone/>
            </a:pPr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Ex:</a:t>
            </a:r>
            <a:r>
              <a:rPr lang="en-US" sz="44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Berkefeld</a:t>
            </a:r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44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Mandlers</a:t>
            </a:r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  <a:latin typeface="MV Boli" pitchFamily="2" charset="0"/>
                <a:cs typeface="MV Boli" pitchFamily="2" charset="0"/>
              </a:rPr>
              <a:t>                </a:t>
            </a:r>
            <a:endParaRPr lang="en-IN" sz="4400" dirty="0">
              <a:solidFill>
                <a:schemeClr val="bg1">
                  <a:lumMod val="95000"/>
                </a:schemeClr>
              </a:solidFill>
              <a:latin typeface="MV Boli" pitchFamily="2" charset="0"/>
              <a:cs typeface="MV Bo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1274</Words>
  <Application>Microsoft Office PowerPoint</Application>
  <PresentationFormat>On-screen Show (4:3)</PresentationFormat>
  <Paragraphs>256</Paragraphs>
  <Slides>75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Office Theme</vt:lpstr>
      <vt:lpstr>FILTRATION</vt:lpstr>
      <vt:lpstr>PowerPoint Presentation</vt:lpstr>
      <vt:lpstr>PowerPoint Presentation</vt:lpstr>
      <vt:lpstr>Heat-labile liquids include   SERA  SOLUTIONS OF SUGARS  ANTIBIOTICS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Industrial candle filter</vt:lpstr>
      <vt:lpstr>PowerPoint Presentation</vt:lpstr>
      <vt:lpstr>Diatomaceous earth filters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AIR FILTERS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SoSONIC WAVES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ALCOHOLS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Advantages over formaldehyde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OXIDISING AGENTS</vt:lpstr>
      <vt:lpstr>HYDROGEN PEROXIDE</vt:lpstr>
      <vt:lpstr>PERACETIC ACID</vt:lpstr>
      <vt:lpstr>PLASMA STERILISATION</vt:lpstr>
      <vt:lpstr>GAS PLASMA STERILISER</vt:lpstr>
      <vt:lpstr>HALOGENS (HALO-SALT; GEN-FORMING) </vt:lpstr>
      <vt:lpstr>IODINE</vt:lpstr>
      <vt:lpstr>PowerPoint Presentation</vt:lpstr>
      <vt:lpstr>CHLORINE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STERILISATION</dc:title>
  <dc:creator>sony</dc:creator>
  <cp:lastModifiedBy> </cp:lastModifiedBy>
  <cp:revision>123</cp:revision>
  <dcterms:created xsi:type="dcterms:W3CDTF">2010-11-09T14:02:49Z</dcterms:created>
  <dcterms:modified xsi:type="dcterms:W3CDTF">2010-11-11T08:30:52Z</dcterms:modified>
</cp:coreProperties>
</file>