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74" r:id="rId13"/>
    <p:sldId id="270" r:id="rId14"/>
    <p:sldId id="271" r:id="rId15"/>
    <p:sldId id="276" r:id="rId16"/>
    <p:sldId id="272" r:id="rId17"/>
    <p:sldId id="277" r:id="rId18"/>
    <p:sldId id="273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F32-3EE9-444A-9D56-726FAA089C1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F5957C-AD70-427F-AEED-63F42229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F32-3EE9-444A-9D56-726FAA089C1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957C-AD70-427F-AEED-63F42229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F32-3EE9-444A-9D56-726FAA089C1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957C-AD70-427F-AEED-63F42229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F32-3EE9-444A-9D56-726FAA089C1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F5957C-AD70-427F-AEED-63F42229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F32-3EE9-444A-9D56-726FAA089C1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957C-AD70-427F-AEED-63F422298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F32-3EE9-444A-9D56-726FAA089C1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957C-AD70-427F-AEED-63F42229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F32-3EE9-444A-9D56-726FAA089C1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2F5957C-AD70-427F-AEED-63F422298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F32-3EE9-444A-9D56-726FAA089C1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957C-AD70-427F-AEED-63F42229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F32-3EE9-444A-9D56-726FAA089C1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957C-AD70-427F-AEED-63F42229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F32-3EE9-444A-9D56-726FAA089C1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957C-AD70-427F-AEED-63F422298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F32-3EE9-444A-9D56-726FAA089C1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5957C-AD70-427F-AEED-63F422298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BB3F32-3EE9-444A-9D56-726FAA089C16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F5957C-AD70-427F-AEED-63F422298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20912970">
            <a:off x="304800" y="2209800"/>
            <a:ext cx="8686800" cy="1219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AUTO IMMUNE DISEASES</a:t>
            </a:r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Contd.,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This condition is also induced in experiment animals  with the injection of </a:t>
            </a:r>
            <a:r>
              <a:rPr lang="en-US" sz="2400" dirty="0" err="1" smtClean="0"/>
              <a:t>freund’s</a:t>
            </a:r>
            <a:r>
              <a:rPr lang="en-US" sz="2400" dirty="0" smtClean="0"/>
              <a:t> adjuvant into their adrenal glands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Treatment  -  is by replacement /  substituting the </a:t>
            </a:r>
            <a:r>
              <a:rPr lang="en-US" sz="2400" dirty="0" smtClean="0"/>
              <a:t>hormones </a:t>
            </a:r>
            <a:r>
              <a:rPr lang="en-US" sz="2400" dirty="0" smtClean="0"/>
              <a:t>which are deficit 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i="1" u="sng" dirty="0" smtClean="0"/>
              <a:t>Autoimmune </a:t>
            </a:r>
            <a:r>
              <a:rPr lang="en-US" sz="2800" i="1" u="sng" dirty="0" err="1" smtClean="0"/>
              <a:t>orchitis</a:t>
            </a:r>
            <a:r>
              <a:rPr lang="en-US" sz="2800" dirty="0" smtClean="0"/>
              <a:t> : 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Symptoms of this disease are -  urethral discharge , scrotal pain ,frequency of </a:t>
            </a:r>
            <a:r>
              <a:rPr lang="en-US" sz="2400" dirty="0" smtClean="0"/>
              <a:t>urination , </a:t>
            </a:r>
            <a:r>
              <a:rPr lang="en-US" sz="2400" dirty="0" err="1" smtClean="0"/>
              <a:t>dysuria</a:t>
            </a:r>
            <a:r>
              <a:rPr lang="en-US" sz="2400" dirty="0" smtClean="0"/>
              <a:t> </a:t>
            </a:r>
            <a:r>
              <a:rPr lang="en-US" sz="2400" dirty="0" smtClean="0"/>
              <a:t>,</a:t>
            </a:r>
            <a:r>
              <a:rPr lang="en-US" sz="2400" dirty="0" smtClean="0"/>
              <a:t>hematuria , fever </a:t>
            </a:r>
            <a:r>
              <a:rPr lang="en-US" sz="2400" dirty="0" smtClean="0"/>
              <a:t>&amp; chills 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It can be also induced in exp. Animal – guinea pig by injection of </a:t>
            </a:r>
            <a:r>
              <a:rPr lang="en-US" sz="2400" dirty="0" err="1" smtClean="0"/>
              <a:t>freund’s</a:t>
            </a:r>
            <a:r>
              <a:rPr lang="en-US" sz="2400" dirty="0" smtClean="0"/>
              <a:t> adjuvant which leads to </a:t>
            </a:r>
            <a:r>
              <a:rPr lang="en-US" sz="2400" dirty="0" err="1" smtClean="0"/>
              <a:t>proggressive</a:t>
            </a:r>
            <a:r>
              <a:rPr lang="en-US" sz="2400" dirty="0" smtClean="0"/>
              <a:t> damage to germinal epithelium </a:t>
            </a:r>
            <a:r>
              <a:rPr lang="en-US" sz="2400" dirty="0" smtClean="0"/>
              <a:t>&amp;  </a:t>
            </a:r>
            <a:r>
              <a:rPr lang="en-US" sz="2400" dirty="0" err="1" smtClean="0"/>
              <a:t>aspermatogenesis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i="1" u="sng" dirty="0" smtClean="0"/>
              <a:t>Autoimmune diseases of eye</a:t>
            </a:r>
            <a:r>
              <a:rPr lang="en-US" sz="2400" dirty="0" smtClean="0"/>
              <a:t> : two types</a:t>
            </a:r>
          </a:p>
          <a:p>
            <a:pPr>
              <a:buNone/>
            </a:pPr>
            <a:r>
              <a:rPr lang="en-US" sz="2400" i="1" dirty="0" smtClean="0"/>
              <a:t>             </a:t>
            </a:r>
            <a:r>
              <a:rPr lang="en-US" sz="2400" dirty="0" smtClean="0"/>
              <a:t>1. </a:t>
            </a:r>
            <a:r>
              <a:rPr lang="en-US" sz="2400" dirty="0" err="1" smtClean="0"/>
              <a:t>phacoanaphylaxis</a:t>
            </a:r>
            <a:r>
              <a:rPr lang="en-US" sz="2400" i="1" dirty="0" smtClean="0"/>
              <a:t>       2. sympathetic </a:t>
            </a:r>
            <a:r>
              <a:rPr lang="en-US" sz="2400" i="1" dirty="0" err="1" smtClean="0"/>
              <a:t>ophthalmia</a:t>
            </a:r>
            <a:endParaRPr lang="en-US" sz="2400" i="1" dirty="0" smtClean="0"/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sz="2400" u="sng" dirty="0" err="1" smtClean="0"/>
              <a:t>Phacoanaphylaxis</a:t>
            </a:r>
            <a:r>
              <a:rPr lang="en-US" sz="2400" u="sng" dirty="0" smtClean="0"/>
              <a:t> </a:t>
            </a:r>
            <a:r>
              <a:rPr lang="en-US" sz="2400" i="1" dirty="0" smtClean="0"/>
              <a:t> :</a:t>
            </a:r>
            <a:r>
              <a:rPr lang="en-US" sz="2400" dirty="0" smtClean="0"/>
              <a:t> is </a:t>
            </a:r>
            <a:r>
              <a:rPr lang="en-US" sz="2400" dirty="0" err="1" smtClean="0"/>
              <a:t>intraoccular</a:t>
            </a:r>
            <a:r>
              <a:rPr lang="en-US" sz="2400" dirty="0" smtClean="0"/>
              <a:t> inflammation after cataract surgery  which is due to formation of Abs against lens proteins.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Treatment  -  A) NSAID’s , corticosteroids &amp; 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cycloplegics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B) </a:t>
            </a:r>
            <a:r>
              <a:rPr lang="en-US" sz="2400" dirty="0" err="1" smtClean="0"/>
              <a:t>introccular</a:t>
            </a:r>
            <a:r>
              <a:rPr lang="en-US" sz="2400" dirty="0" smtClean="0"/>
              <a:t> lowering agents </a:t>
            </a:r>
          </a:p>
          <a:p>
            <a:pPr>
              <a:buNone/>
            </a:pPr>
            <a:r>
              <a:rPr lang="en-US" sz="2400" dirty="0" smtClean="0"/>
              <a:t>  like </a:t>
            </a:r>
            <a:r>
              <a:rPr lang="el-GR" sz="2400" dirty="0" smtClean="0"/>
              <a:t>β</a:t>
            </a:r>
            <a:r>
              <a:rPr lang="en-US" sz="2400" dirty="0" smtClean="0"/>
              <a:t>-blockers , </a:t>
            </a:r>
            <a:r>
              <a:rPr lang="el-GR" sz="2400" dirty="0" smtClean="0"/>
              <a:t>α</a:t>
            </a:r>
            <a:r>
              <a:rPr lang="en-US" sz="2400" dirty="0" smtClean="0"/>
              <a:t>-agonists &amp; carbonic </a:t>
            </a:r>
            <a:r>
              <a:rPr lang="en-US" sz="2400" dirty="0" err="1" smtClean="0"/>
              <a:t>anhydrase</a:t>
            </a:r>
            <a:r>
              <a:rPr lang="en-US" sz="2400" dirty="0" smtClean="0"/>
              <a:t> inhibitors are used to lower the pressure 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u="sng" dirty="0" smtClean="0"/>
              <a:t>Sympathetic </a:t>
            </a:r>
            <a:r>
              <a:rPr lang="en-US" sz="2400" u="sng" dirty="0" err="1" smtClean="0"/>
              <a:t>ophthalmia</a:t>
            </a:r>
            <a:r>
              <a:rPr lang="en-US" sz="2400" dirty="0" smtClean="0"/>
              <a:t> : is a </a:t>
            </a:r>
            <a:r>
              <a:rPr lang="en-US" sz="2400" dirty="0" err="1" smtClean="0"/>
              <a:t>granulomatous</a:t>
            </a:r>
            <a:r>
              <a:rPr lang="en-US" sz="2400" dirty="0" smtClean="0"/>
              <a:t> inflammation of eye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Perforating injuries of eye, particularly of iris / </a:t>
            </a:r>
            <a:r>
              <a:rPr lang="en-US" sz="2400" dirty="0" err="1" smtClean="0"/>
              <a:t>ciliary</a:t>
            </a:r>
            <a:r>
              <a:rPr lang="en-US" sz="2400" dirty="0" smtClean="0"/>
              <a:t> body can leads to sympathetic </a:t>
            </a:r>
            <a:r>
              <a:rPr lang="en-US" sz="2400" dirty="0" err="1" smtClean="0"/>
              <a:t>ophthalmia</a:t>
            </a:r>
            <a:r>
              <a:rPr lang="en-US" sz="2400" dirty="0" smtClean="0"/>
              <a:t> in opp. Eye .</a:t>
            </a:r>
          </a:p>
          <a:p>
            <a:pPr>
              <a:buNone/>
            </a:pPr>
            <a:r>
              <a:rPr lang="en-US" sz="2400" dirty="0" smtClean="0"/>
              <a:t>                                     </a:t>
            </a:r>
            <a:endParaRPr lang="en-US" sz="2400" i="1" dirty="0" smtClean="0"/>
          </a:p>
        </p:txBody>
      </p:sp>
      <p:pic>
        <p:nvPicPr>
          <p:cNvPr id="4" name="Picture 3" descr="1189694-1210836-1211403-1211524t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057400"/>
            <a:ext cx="2209800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Contd.,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Treatment  - 1. </a:t>
            </a:r>
            <a:r>
              <a:rPr lang="en-US" sz="2400" dirty="0" err="1" smtClean="0"/>
              <a:t>Acetonide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                 2. </a:t>
            </a:r>
            <a:r>
              <a:rPr lang="en-US" sz="2400" dirty="0" err="1" smtClean="0"/>
              <a:t>chlorambucil</a:t>
            </a:r>
            <a:r>
              <a:rPr lang="en-US" sz="2400" dirty="0" smtClean="0"/>
              <a:t> .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 descr="implant-that-releases-low-steroid-is-effective-for-sympathetic-ophthalm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057400"/>
            <a:ext cx="7696200" cy="4800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i="1" u="sng" dirty="0" smtClean="0"/>
              <a:t>Pernicious anemia</a:t>
            </a:r>
            <a:r>
              <a:rPr lang="en-US" sz="2800" dirty="0" smtClean="0"/>
              <a:t>  </a:t>
            </a:r>
            <a:r>
              <a:rPr lang="en-US" sz="2400" dirty="0" smtClean="0"/>
              <a:t> / </a:t>
            </a:r>
            <a:r>
              <a:rPr lang="en-US" sz="2800" dirty="0" err="1" smtClean="0"/>
              <a:t>addison’s</a:t>
            </a:r>
            <a:r>
              <a:rPr lang="en-US" sz="2800" dirty="0" smtClean="0"/>
              <a:t> anemia  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This disease is due to def of </a:t>
            </a:r>
            <a:r>
              <a:rPr lang="en-US" sz="2400" dirty="0" err="1" smtClean="0"/>
              <a:t>Vit</a:t>
            </a:r>
            <a:r>
              <a:rPr lang="en-US" sz="2400" dirty="0" smtClean="0"/>
              <a:t> – B 12, atrophy of gastric mucosa  &amp; lack of intrinsic factor 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Two types of auto antibodies are formed </a:t>
            </a:r>
          </a:p>
          <a:p>
            <a:pPr>
              <a:buNone/>
            </a:pPr>
            <a:r>
              <a:rPr lang="en-US" sz="2400" dirty="0" smtClean="0"/>
              <a:t>   - first one is against parietal cells of gastric mucosa which cause </a:t>
            </a:r>
            <a:r>
              <a:rPr lang="en-US" sz="2400" dirty="0" err="1" smtClean="0"/>
              <a:t>achlorohydria</a:t>
            </a:r>
            <a:r>
              <a:rPr lang="en-US" sz="2400" dirty="0" smtClean="0"/>
              <a:t> &amp; atrophic gastritis .</a:t>
            </a:r>
          </a:p>
          <a:p>
            <a:pPr>
              <a:buNone/>
            </a:pPr>
            <a:r>
              <a:rPr lang="en-US" sz="2400" dirty="0" smtClean="0"/>
              <a:t>    -  second one is against intrinsic factor which prevents the </a:t>
            </a:r>
            <a:r>
              <a:rPr lang="en-US" sz="2400" dirty="0" err="1" smtClean="0"/>
              <a:t>absorpyion</a:t>
            </a:r>
            <a:r>
              <a:rPr lang="en-US" sz="2400" dirty="0" smtClean="0"/>
              <a:t> of </a:t>
            </a:r>
            <a:r>
              <a:rPr lang="en-US" sz="2400" dirty="0" err="1" smtClean="0"/>
              <a:t>Vit</a:t>
            </a:r>
            <a:r>
              <a:rPr lang="en-US" sz="2400" dirty="0" smtClean="0"/>
              <a:t> B12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Diagnosis  -1)  </a:t>
            </a:r>
            <a:r>
              <a:rPr lang="en-US" sz="2400" dirty="0" err="1" smtClean="0"/>
              <a:t>Vit</a:t>
            </a:r>
            <a:r>
              <a:rPr lang="en-US" sz="2400" dirty="0" smtClean="0"/>
              <a:t> –B12 levels in blood </a:t>
            </a:r>
          </a:p>
          <a:p>
            <a:pPr>
              <a:buNone/>
            </a:pPr>
            <a:r>
              <a:rPr lang="en-US" sz="2400" dirty="0" smtClean="0"/>
              <a:t>                     2) presence of Abs against intrinsic factor </a:t>
            </a:r>
          </a:p>
          <a:p>
            <a:pPr>
              <a:buNone/>
            </a:pPr>
            <a:r>
              <a:rPr lang="en-US" sz="2400" dirty="0" smtClean="0"/>
              <a:t>                      3) iron &amp; </a:t>
            </a:r>
            <a:r>
              <a:rPr lang="en-US" sz="2400" dirty="0" err="1" smtClean="0"/>
              <a:t>folate</a:t>
            </a:r>
            <a:r>
              <a:rPr lang="en-US" sz="2400" dirty="0" smtClean="0"/>
              <a:t> levels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Treatment  - 1mg of </a:t>
            </a:r>
            <a:r>
              <a:rPr lang="en-US" sz="2400" dirty="0" err="1" smtClean="0"/>
              <a:t>Vit</a:t>
            </a:r>
            <a:r>
              <a:rPr lang="en-US" sz="2400" dirty="0" smtClean="0"/>
              <a:t> B12 is  given IM everyday for 1 wk followed by 1mg every wk for 1 month &amp; then 1mg  every 1 month there after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686800" cy="63246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2800" i="1" u="sng" dirty="0" smtClean="0"/>
              <a:t>Auto immune diseases of nervous system</a:t>
            </a:r>
            <a:r>
              <a:rPr lang="en-US" sz="2800" dirty="0" smtClean="0"/>
              <a:t>  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Rabies </a:t>
            </a:r>
            <a:r>
              <a:rPr lang="en-US" sz="2400" dirty="0" err="1" smtClean="0"/>
              <a:t>vaccinanation</a:t>
            </a:r>
            <a:r>
              <a:rPr lang="en-US" sz="2400" dirty="0" smtClean="0"/>
              <a:t> some times leads to injury of nervous system. This is due to formation of Abs against sheep nervous tissue ,which cross reacts with human nervous tissue 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Some examples of auto immune diseases of nervous system are  - 1. Multiple  sclerosis </a:t>
            </a:r>
          </a:p>
          <a:p>
            <a:pPr>
              <a:buNone/>
            </a:pPr>
            <a:r>
              <a:rPr lang="en-US" sz="2400" dirty="0" smtClean="0"/>
              <a:t>               2. </a:t>
            </a:r>
            <a:r>
              <a:rPr lang="en-US" sz="2400" dirty="0" err="1" smtClean="0"/>
              <a:t>Opsoclonus</a:t>
            </a:r>
            <a:r>
              <a:rPr lang="en-US" sz="2400" dirty="0" smtClean="0"/>
              <a:t> </a:t>
            </a:r>
            <a:r>
              <a:rPr lang="en-US" sz="2400" dirty="0" err="1" smtClean="0"/>
              <a:t>myoclonus</a:t>
            </a:r>
            <a:r>
              <a:rPr lang="en-US" sz="2400" dirty="0" smtClean="0"/>
              <a:t> syndrome</a:t>
            </a:r>
          </a:p>
          <a:p>
            <a:pPr>
              <a:buNone/>
            </a:pPr>
            <a:r>
              <a:rPr lang="en-US" sz="2400" dirty="0" smtClean="0"/>
              <a:t>                3. Experimental Allergic Encephalomyelitis ( EAE )</a:t>
            </a:r>
          </a:p>
          <a:p>
            <a:pPr>
              <a:buNone/>
            </a:pPr>
            <a:r>
              <a:rPr lang="en-US" sz="2400" dirty="0" smtClean="0"/>
              <a:t>                  4. Idiopathic polyneuritis </a:t>
            </a:r>
          </a:p>
          <a:p>
            <a:pPr>
              <a:buNone/>
            </a:pPr>
            <a:r>
              <a:rPr lang="en-US" sz="2400" dirty="0" smtClean="0"/>
              <a:t>                   5. Myasthenia gravis 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i="1" u="sng" dirty="0" smtClean="0"/>
              <a:t>Myasthenia gravis</a:t>
            </a:r>
            <a:r>
              <a:rPr lang="en-US" sz="2800" dirty="0" smtClean="0"/>
              <a:t> :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This is abnormal </a:t>
            </a:r>
            <a:r>
              <a:rPr lang="en-US" sz="2400" dirty="0" err="1" smtClean="0"/>
              <a:t>fatiguability</a:t>
            </a:r>
            <a:r>
              <a:rPr lang="en-US" sz="2400" dirty="0" smtClean="0"/>
              <a:t> of muscles due to malfunctioning of  NMJ.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In this disease Abs against Ach receptors of NMJ are formed  which prevents the binding of Ach with the receptors </a:t>
            </a:r>
          </a:p>
          <a:p>
            <a:pPr>
              <a:buNone/>
            </a:pPr>
            <a:r>
              <a:rPr lang="en-US" sz="2400" dirty="0" smtClean="0"/>
              <a:t>                this leads to impaired muscle contraction .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Treatment  -  A).</a:t>
            </a:r>
            <a:r>
              <a:rPr lang="en-US" sz="2400" dirty="0" err="1" smtClean="0"/>
              <a:t>anticholinesterase</a:t>
            </a:r>
            <a:r>
              <a:rPr lang="en-US" sz="2400" dirty="0" smtClean="0"/>
              <a:t> agents like </a:t>
            </a:r>
            <a:r>
              <a:rPr lang="en-US" sz="2400" dirty="0" err="1" smtClean="0"/>
              <a:t>neostigmine</a:t>
            </a:r>
            <a:r>
              <a:rPr lang="en-US" sz="2400" dirty="0" smtClean="0"/>
              <a:t> , </a:t>
            </a:r>
            <a:r>
              <a:rPr lang="en-US" sz="2400" dirty="0" err="1" smtClean="0"/>
              <a:t>pyridostigmine</a:t>
            </a:r>
            <a:r>
              <a:rPr lang="en-US" sz="2400" dirty="0" smtClean="0"/>
              <a:t> are used which improve the </a:t>
            </a:r>
            <a:r>
              <a:rPr lang="en-US" sz="2400" dirty="0" err="1" smtClean="0"/>
              <a:t>neuro</a:t>
            </a:r>
            <a:r>
              <a:rPr lang="en-US" sz="2400" dirty="0" smtClean="0"/>
              <a:t> muscular transmission &amp; increases the muscle strength.</a:t>
            </a:r>
          </a:p>
          <a:p>
            <a:pPr>
              <a:buNone/>
            </a:pPr>
            <a:r>
              <a:rPr lang="en-US" sz="2400" dirty="0" smtClean="0"/>
              <a:t>                            B). Immunosuppressive drugs like prednisone, cyclosporine, </a:t>
            </a:r>
            <a:r>
              <a:rPr lang="en-US" sz="2400" dirty="0" err="1" smtClean="0"/>
              <a:t>azathioprine</a:t>
            </a:r>
            <a:r>
              <a:rPr lang="en-US" sz="2400" dirty="0" smtClean="0"/>
              <a:t> are used which </a:t>
            </a:r>
            <a:r>
              <a:rPr lang="en-US" sz="2400" dirty="0" err="1" smtClean="0"/>
              <a:t>supresses</a:t>
            </a:r>
            <a:r>
              <a:rPr lang="en-US" sz="2400" dirty="0" smtClean="0"/>
              <a:t> the </a:t>
            </a:r>
            <a:r>
              <a:rPr lang="en-US" sz="2400" dirty="0" err="1" smtClean="0"/>
              <a:t>producton</a:t>
            </a:r>
            <a:r>
              <a:rPr lang="en-US" sz="2400" dirty="0" smtClean="0"/>
              <a:t> of abnormal Abs 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i="1" u="sng" dirty="0" smtClean="0"/>
              <a:t>Autoimmune diseases of skin</a:t>
            </a:r>
            <a:r>
              <a:rPr lang="en-US" sz="2800" dirty="0" smtClean="0"/>
              <a:t> :  </a:t>
            </a:r>
            <a:r>
              <a:rPr lang="en-US" sz="2400" dirty="0" smtClean="0"/>
              <a:t>mainly three types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1. </a:t>
            </a:r>
            <a:r>
              <a:rPr lang="en-US" sz="2400" dirty="0" err="1" smtClean="0"/>
              <a:t>Pemphigus</a:t>
            </a: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vulgaris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2. </a:t>
            </a:r>
            <a:r>
              <a:rPr lang="en-US" sz="2400" dirty="0" err="1" smtClean="0"/>
              <a:t>Bullous</a:t>
            </a:r>
            <a:r>
              <a:rPr lang="en-US" sz="2400" dirty="0" smtClean="0"/>
              <a:t> </a:t>
            </a:r>
            <a:r>
              <a:rPr lang="en-US" sz="2400" dirty="0" err="1" smtClean="0"/>
              <a:t>pemphigoid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                3. Dermatitis </a:t>
            </a:r>
            <a:r>
              <a:rPr lang="en-US" sz="2400" dirty="0" err="1" smtClean="0"/>
              <a:t>herpatiformis</a:t>
            </a:r>
            <a:r>
              <a:rPr lang="en-US" sz="2400" dirty="0" smtClean="0"/>
              <a:t> .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u="sng" dirty="0" err="1" smtClean="0"/>
              <a:t>Pemphigus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vulgaris</a:t>
            </a:r>
            <a:r>
              <a:rPr lang="en-US" sz="2400" dirty="0" smtClean="0"/>
              <a:t> ;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It is </a:t>
            </a:r>
            <a:r>
              <a:rPr lang="en-US" sz="2400" dirty="0" smtClean="0"/>
              <a:t>characterized </a:t>
            </a:r>
            <a:r>
              <a:rPr lang="en-US" sz="2400" dirty="0" smtClean="0"/>
              <a:t>by blister formation on skin &amp; mucosa 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This disease is due to formation of Abs against intercellular cement substance 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Symptoms  -  painful mouth lesions , blisters ,</a:t>
            </a:r>
            <a:r>
              <a:rPr lang="en-US" sz="2400" dirty="0" err="1" smtClean="0"/>
              <a:t>bullae</a:t>
            </a:r>
            <a:r>
              <a:rPr lang="en-US" sz="2400" dirty="0" smtClean="0"/>
              <a:t> &amp; rashes on skin 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Treatment  </a:t>
            </a:r>
            <a:r>
              <a:rPr lang="en-US" sz="2400" dirty="0" smtClean="0"/>
              <a:t>-  RITUXIMAB , a </a:t>
            </a:r>
            <a:r>
              <a:rPr lang="en-US" sz="2400" dirty="0" smtClean="0"/>
              <a:t>monoclonal </a:t>
            </a:r>
            <a:r>
              <a:rPr lang="en-US" sz="2400" dirty="0" err="1" smtClean="0"/>
              <a:t>Ab</a:t>
            </a:r>
            <a:r>
              <a:rPr lang="en-US" sz="2400" dirty="0" smtClean="0"/>
              <a:t> to CD 20 .</a:t>
            </a:r>
          </a:p>
          <a:p>
            <a:pPr>
              <a:buFont typeface="Wingdings" pitchFamily="2" charset="2"/>
              <a:buChar char="Ø"/>
            </a:pPr>
            <a:endParaRPr lang="en-US" sz="2400" u="sng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</a:t>
            </a:r>
            <a:endParaRPr lang="en-US" sz="28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n470164.fig2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4762500" cy="3581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Picture 2" descr="Pemphigus_vulgar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08270" y="1066800"/>
            <a:ext cx="3835730" cy="51816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 err="1" smtClean="0"/>
              <a:t>Bullous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pemphigoid</a:t>
            </a:r>
            <a:r>
              <a:rPr lang="en-US" sz="2400" dirty="0" smtClean="0"/>
              <a:t> : </a:t>
            </a:r>
          </a:p>
          <a:p>
            <a:pPr>
              <a:buNone/>
            </a:pPr>
            <a:r>
              <a:rPr lang="en-US" sz="2400" dirty="0" smtClean="0"/>
              <a:t>It is chronic auto immune disease of skin, commonly seen in elders.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This disease is due to formation of Abs against dermal epithelia junction.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Symptoms  -  eczema , rashes , </a:t>
            </a:r>
            <a:r>
              <a:rPr lang="en-US" sz="2400" dirty="0" err="1" smtClean="0"/>
              <a:t>hemarrhagic</a:t>
            </a:r>
            <a:r>
              <a:rPr lang="en-US" sz="2400" dirty="0" smtClean="0"/>
              <a:t> blisters ,increased skin pigmentation &amp; inflammation 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Treatment  -  is by topical steroids , prednisone, </a:t>
            </a:r>
            <a:r>
              <a:rPr lang="en-US" sz="2400" dirty="0" err="1" smtClean="0"/>
              <a:t>methotrexate</a:t>
            </a:r>
            <a:r>
              <a:rPr lang="en-US" sz="2400" dirty="0" smtClean="0"/>
              <a:t> &amp; </a:t>
            </a:r>
            <a:r>
              <a:rPr lang="en-US" sz="2400" dirty="0" err="1" smtClean="0"/>
              <a:t>clobetasol</a:t>
            </a:r>
            <a:r>
              <a:rPr lang="en-US" sz="2400" dirty="0" smtClean="0"/>
              <a:t> .</a:t>
            </a:r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4" name="Picture 3" descr="33042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505200"/>
            <a:ext cx="5410200" cy="3352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08012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i="1" u="sng" dirty="0" smtClean="0"/>
              <a:t>Dermatitis </a:t>
            </a:r>
            <a:r>
              <a:rPr lang="en-US" sz="2800" u="sng" dirty="0" err="1" smtClean="0"/>
              <a:t>herpetiformis</a:t>
            </a:r>
            <a:r>
              <a:rPr lang="en-US" sz="2800" dirty="0" smtClean="0"/>
              <a:t> :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It is a rare auto immune disease of skin </a:t>
            </a:r>
            <a:r>
              <a:rPr lang="en-US" sz="2400" dirty="0" err="1" smtClean="0"/>
              <a:t>charecterised</a:t>
            </a:r>
            <a:r>
              <a:rPr lang="en-US" sz="2400" dirty="0" smtClean="0"/>
              <a:t> by papules ,vesicles &amp; occasionally </a:t>
            </a:r>
            <a:r>
              <a:rPr lang="en-US" sz="2400" dirty="0" err="1" smtClean="0"/>
              <a:t>bullae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Commonly males are </a:t>
            </a:r>
            <a:r>
              <a:rPr lang="en-US" sz="2400" dirty="0" err="1" smtClean="0"/>
              <a:t>afected</a:t>
            </a:r>
            <a:r>
              <a:rPr lang="en-US" sz="2400" dirty="0" smtClean="0"/>
              <a:t> than females.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This disease is due to formation of Abs against  </a:t>
            </a:r>
            <a:r>
              <a:rPr lang="en-US" sz="2400" dirty="0" err="1" smtClean="0"/>
              <a:t>gliadin</a:t>
            </a:r>
            <a:r>
              <a:rPr lang="en-US" sz="2400" dirty="0" smtClean="0"/>
              <a:t> , which is a protein found in gluten fraction of wheat 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Treatment  - DAPSONE , taking life long gluten free diet </a:t>
            </a:r>
            <a:r>
              <a:rPr lang="en-US" sz="2400" smtClean="0"/>
              <a:t>is better. 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/>
          </a:p>
        </p:txBody>
      </p:sp>
      <p:pic>
        <p:nvPicPr>
          <p:cNvPr id="6" name="Picture 5" descr="dermatitis_herpetiformis_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581400"/>
            <a:ext cx="4876800" cy="3076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F0"/>
                </a:solidFill>
              </a:rPr>
              <a:t>CLASSIFICATION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Hemocytolytic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Local (organ specific)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Systemic (non- organ specific)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Transitory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981200"/>
            <a:ext cx="538723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ush Script Std" pitchFamily="66" charset="0"/>
              </a:rPr>
              <a:t>Thank YOU</a:t>
            </a:r>
            <a:endParaRPr 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ush Script St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i="1" dirty="0" err="1" smtClean="0">
                <a:solidFill>
                  <a:srgbClr val="00B0F0"/>
                </a:solidFill>
              </a:rPr>
              <a:t>Hemocytolytic</a:t>
            </a:r>
            <a:r>
              <a:rPr lang="en-US" sz="3200" i="1" dirty="0" smtClean="0">
                <a:solidFill>
                  <a:srgbClr val="00B0F0"/>
                </a:solidFill>
              </a:rPr>
              <a:t>  autoimmune diseases</a:t>
            </a:r>
            <a:endParaRPr lang="en-US" sz="3200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Autoimmune hemolytic anemia  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Auto immune thrombocytopenia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800" dirty="0" smtClean="0"/>
              <a:t>Autoimmune leucopenia</a:t>
            </a:r>
          </a:p>
          <a:p>
            <a:pPr marL="571500" indent="-571500">
              <a:buNone/>
            </a:pPr>
            <a:r>
              <a:rPr lang="en-US" sz="2800" u="sng" dirty="0" smtClean="0"/>
              <a:t>Auto immune hemolytic anemia :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2400" dirty="0" smtClean="0"/>
              <a:t>Auto antibodies are formed against erythrocytes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2400" dirty="0" smtClean="0"/>
              <a:t>Antibody coated RBC  are destroyed  in liver&amp; spleen .</a:t>
            </a:r>
          </a:p>
          <a:p>
            <a:pPr marL="571500" indent="-571500">
              <a:buNone/>
            </a:pPr>
            <a:r>
              <a:rPr lang="en-US" sz="2400" dirty="0" smtClean="0"/>
              <a:t>                  serologically </a:t>
            </a:r>
            <a:r>
              <a:rPr lang="en-US" sz="2400" dirty="0" err="1" smtClean="0"/>
              <a:t>autoantibodies</a:t>
            </a:r>
            <a:r>
              <a:rPr lang="en-US" sz="2400" dirty="0" smtClean="0"/>
              <a:t> are of 2 types </a:t>
            </a:r>
          </a:p>
          <a:p>
            <a:pPr marL="571500" indent="-571500">
              <a:buNone/>
            </a:pPr>
            <a:r>
              <a:rPr lang="en-US" sz="2400" dirty="0" smtClean="0"/>
              <a:t>                         1. cold auto antibody</a:t>
            </a:r>
          </a:p>
          <a:p>
            <a:pPr marL="571500" indent="-571500">
              <a:buNone/>
            </a:pPr>
            <a:r>
              <a:rPr lang="en-US" sz="2400" dirty="0" smtClean="0"/>
              <a:t>                          2. warm auto antibody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en-US" i="1" u="sng" dirty="0" smtClean="0"/>
              <a:t> Cold </a:t>
            </a:r>
            <a:r>
              <a:rPr lang="en-US" i="1" u="sng" dirty="0" smtClean="0"/>
              <a:t>Auto antibodies</a:t>
            </a:r>
            <a:endParaRPr lang="en-US" i="1" u="sng" dirty="0" smtClean="0"/>
          </a:p>
          <a:p>
            <a:pPr>
              <a:buFont typeface="Wingdings" pitchFamily="2" charset="2"/>
              <a:buChar char="Ø"/>
            </a:pPr>
            <a:r>
              <a:rPr lang="en-US" sz="2800" i="1" dirty="0" smtClean="0"/>
              <a:t>Complete agglutinating  Abs, </a:t>
            </a:r>
            <a:r>
              <a:rPr lang="en-US" sz="2800" i="1" dirty="0" smtClean="0"/>
              <a:t>belongs </a:t>
            </a:r>
            <a:r>
              <a:rPr lang="en-US" sz="2800" i="1" dirty="0" smtClean="0"/>
              <a:t>to IgM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Agglutinates RBC at 4ºc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Frequently seen in syphilis , 1º atypical pneumonia , </a:t>
            </a:r>
            <a:r>
              <a:rPr lang="en-US" sz="2800" dirty="0" smtClean="0"/>
              <a:t>trypanosoma </a:t>
            </a:r>
            <a:r>
              <a:rPr lang="en-US" sz="2800" dirty="0" smtClean="0"/>
              <a:t>&amp; black water fever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i="1" u="sng" dirty="0" smtClean="0"/>
              <a:t>Warm auto antibodies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Incomplete non- agglutinating Abs, belongs to IgG class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Can be seen in pt’s taking drugs like </a:t>
            </a:r>
            <a:r>
              <a:rPr lang="el-GR" sz="2800" dirty="0" smtClean="0"/>
              <a:t>α</a:t>
            </a:r>
            <a:r>
              <a:rPr lang="en-US" sz="2800" dirty="0" smtClean="0"/>
              <a:t>-methyl </a:t>
            </a:r>
            <a:r>
              <a:rPr lang="en-US" sz="2800" dirty="0" err="1" smtClean="0"/>
              <a:t>Dopa</a:t>
            </a:r>
            <a:r>
              <a:rPr lang="en-US" sz="2800" dirty="0" smtClean="0"/>
              <a:t>, sulfonamides &amp; other antibiotics 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172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8600" dirty="0" smtClean="0">
                <a:solidFill>
                  <a:schemeClr val="tx1"/>
                </a:solidFill>
              </a:rPr>
              <a:t>  </a:t>
            </a:r>
            <a:r>
              <a:rPr lang="en-US" sz="8600" i="1" u="sng" dirty="0" smtClean="0">
                <a:solidFill>
                  <a:schemeClr val="tx1"/>
                </a:solidFill>
              </a:rPr>
              <a:t>Auto </a:t>
            </a:r>
            <a:r>
              <a:rPr lang="en-US" sz="8600" u="sng" dirty="0" smtClean="0">
                <a:solidFill>
                  <a:schemeClr val="tx1"/>
                </a:solidFill>
              </a:rPr>
              <a:t>immune</a:t>
            </a:r>
            <a:r>
              <a:rPr lang="en-US" sz="8600" i="1" u="sng" dirty="0" smtClean="0">
                <a:solidFill>
                  <a:schemeClr val="tx1"/>
                </a:solidFill>
              </a:rPr>
              <a:t> </a:t>
            </a:r>
            <a:r>
              <a:rPr lang="en-US" sz="8600" u="sng" dirty="0" smtClean="0">
                <a:solidFill>
                  <a:schemeClr val="tx1"/>
                </a:solidFill>
              </a:rPr>
              <a:t>thrombocytopenia</a:t>
            </a:r>
            <a:r>
              <a:rPr lang="en-US" sz="8600" dirty="0" smtClean="0">
                <a:solidFill>
                  <a:schemeClr val="tx1"/>
                </a:solidFill>
              </a:rPr>
              <a:t>  ( 1 in 10,000 </a:t>
            </a:r>
            <a:r>
              <a:rPr lang="en-US" sz="7000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sz="3100" u="sng" dirty="0" smtClean="0">
                <a:solidFill>
                  <a:schemeClr val="tx1"/>
                </a:solidFill>
              </a:rPr>
              <a:t>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7400" dirty="0" smtClean="0">
                <a:solidFill>
                  <a:schemeClr val="tx1"/>
                </a:solidFill>
              </a:rPr>
              <a:t>Abs are formed against platelets </a:t>
            </a:r>
          </a:p>
          <a:p>
            <a:pPr>
              <a:buFont typeface="Wingdings" pitchFamily="2" charset="2"/>
              <a:buChar char="Ø"/>
            </a:pPr>
            <a:r>
              <a:rPr lang="en-US" sz="7400" dirty="0" smtClean="0">
                <a:solidFill>
                  <a:schemeClr val="tx1"/>
                </a:solidFill>
              </a:rPr>
              <a:t>This condition can be seen in idiopathic throbocytopenic </a:t>
            </a:r>
            <a:r>
              <a:rPr lang="en-US" sz="7400" dirty="0" smtClean="0">
                <a:solidFill>
                  <a:schemeClr val="tx1"/>
                </a:solidFill>
              </a:rPr>
              <a:t>purpura .</a:t>
            </a:r>
            <a:endParaRPr lang="en-US" sz="7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7400" dirty="0" smtClean="0">
                <a:solidFill>
                  <a:schemeClr val="tx1"/>
                </a:solidFill>
              </a:rPr>
              <a:t>Symptoms  -  epistaxis , bleeding gums, poor clotting , hematuria etc.,</a:t>
            </a:r>
          </a:p>
          <a:p>
            <a:pPr>
              <a:buFont typeface="Wingdings" pitchFamily="2" charset="2"/>
              <a:buChar char="Ø"/>
            </a:pPr>
            <a:r>
              <a:rPr lang="en-US" sz="7400" dirty="0" smtClean="0">
                <a:solidFill>
                  <a:schemeClr val="tx1"/>
                </a:solidFill>
              </a:rPr>
              <a:t>Diagnosis  </a:t>
            </a:r>
            <a:r>
              <a:rPr lang="en-US" sz="7400" dirty="0" smtClean="0">
                <a:solidFill>
                  <a:schemeClr val="tx1"/>
                </a:solidFill>
              </a:rPr>
              <a:t>-  platelet count less than 20,000/µl .</a:t>
            </a:r>
          </a:p>
          <a:p>
            <a:pPr>
              <a:buFont typeface="Wingdings" pitchFamily="2" charset="2"/>
              <a:buChar char="Ø"/>
            </a:pPr>
            <a:r>
              <a:rPr lang="en-US" sz="7400" dirty="0" smtClean="0">
                <a:solidFill>
                  <a:schemeClr val="tx1"/>
                </a:solidFill>
              </a:rPr>
              <a:t>Treatment  -  for </a:t>
            </a:r>
            <a:r>
              <a:rPr lang="en-US" sz="7400" dirty="0" smtClean="0">
                <a:solidFill>
                  <a:schemeClr val="tx1"/>
                </a:solidFill>
              </a:rPr>
              <a:t>a</a:t>
            </a:r>
            <a:r>
              <a:rPr lang="en-US" sz="7400" dirty="0" smtClean="0">
                <a:solidFill>
                  <a:schemeClr val="tx1"/>
                </a:solidFill>
              </a:rPr>
              <a:t>cute </a:t>
            </a:r>
            <a:r>
              <a:rPr lang="en-US" sz="7400" dirty="0" smtClean="0">
                <a:solidFill>
                  <a:schemeClr val="tx1"/>
                </a:solidFill>
              </a:rPr>
              <a:t>ITP </a:t>
            </a:r>
            <a:r>
              <a:rPr lang="en-US" sz="7400" dirty="0" err="1" smtClean="0">
                <a:solidFill>
                  <a:schemeClr val="tx1"/>
                </a:solidFill>
              </a:rPr>
              <a:t>gluco</a:t>
            </a:r>
            <a:r>
              <a:rPr lang="en-US" sz="7400" dirty="0" smtClean="0">
                <a:solidFill>
                  <a:schemeClr val="tx1"/>
                </a:solidFill>
              </a:rPr>
              <a:t> corticoids </a:t>
            </a:r>
            <a:r>
              <a:rPr lang="en-US" sz="7400" dirty="0" smtClean="0">
                <a:solidFill>
                  <a:schemeClr val="tx1"/>
                </a:solidFill>
              </a:rPr>
              <a:t>or immunoglobulin </a:t>
            </a:r>
          </a:p>
          <a:p>
            <a:pPr>
              <a:buNone/>
            </a:pPr>
            <a:r>
              <a:rPr lang="en-US" sz="7400" dirty="0" smtClean="0">
                <a:solidFill>
                  <a:schemeClr val="tx1"/>
                </a:solidFill>
              </a:rPr>
              <a:t>                           for chronic ITP corticosteroids .</a:t>
            </a:r>
          </a:p>
          <a:p>
            <a:pPr>
              <a:buFont typeface="Wingdings" pitchFamily="2" charset="2"/>
              <a:buChar char="Ø"/>
            </a:pPr>
            <a:r>
              <a:rPr lang="en-US" sz="7400" i="1" u="sng" dirty="0" smtClean="0">
                <a:solidFill>
                  <a:schemeClr val="tx1"/>
                </a:solidFill>
              </a:rPr>
              <a:t>Auto immune leukopenia </a:t>
            </a:r>
            <a:endParaRPr lang="en-US" sz="7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7400" dirty="0" smtClean="0">
                <a:solidFill>
                  <a:schemeClr val="tx1"/>
                </a:solidFill>
              </a:rPr>
              <a:t>Abs  </a:t>
            </a:r>
            <a:r>
              <a:rPr lang="en-US" sz="7400" dirty="0" smtClean="0">
                <a:solidFill>
                  <a:schemeClr val="tx1"/>
                </a:solidFill>
              </a:rPr>
              <a:t>are formed </a:t>
            </a:r>
            <a:r>
              <a:rPr lang="en-US" sz="7400" dirty="0" smtClean="0">
                <a:solidFill>
                  <a:schemeClr val="tx1"/>
                </a:solidFill>
              </a:rPr>
              <a:t>against leucocytes </a:t>
            </a:r>
          </a:p>
          <a:p>
            <a:pPr>
              <a:buFont typeface="Wingdings" pitchFamily="2" charset="2"/>
              <a:buChar char="Ø"/>
            </a:pPr>
            <a:endParaRPr lang="en-US" sz="7400" u="sng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7400" dirty="0" smtClean="0">
                <a:solidFill>
                  <a:schemeClr val="tx1"/>
                </a:solidFill>
              </a:rPr>
              <a:t>This condition is  seen in systemic lupus erythematosus &amp;  rheumatoid arthritis </a:t>
            </a:r>
          </a:p>
          <a:p>
            <a:pPr>
              <a:buFont typeface="Wingdings" pitchFamily="2" charset="2"/>
              <a:buChar char="Ø"/>
            </a:pPr>
            <a:r>
              <a:rPr lang="en-US" sz="7400" dirty="0" smtClean="0">
                <a:solidFill>
                  <a:schemeClr val="tx1"/>
                </a:solidFill>
              </a:rPr>
              <a:t>Treatment  -  steroids  &amp; vitamins to activate bone marrow for the production </a:t>
            </a:r>
            <a:r>
              <a:rPr lang="en-US" sz="7400" dirty="0" smtClean="0">
                <a:solidFill>
                  <a:schemeClr val="tx1"/>
                </a:solidFill>
              </a:rPr>
              <a:t>of WBC</a:t>
            </a:r>
            <a:r>
              <a:rPr lang="en-US" sz="7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i="1" dirty="0" smtClean="0">
                <a:solidFill>
                  <a:srgbClr val="00B0F0"/>
                </a:solidFill>
              </a:rPr>
              <a:t>LOCAL AUTOIMMUNE DISEASES</a:t>
            </a:r>
            <a:br>
              <a:rPr lang="en-US" sz="3200" i="1" dirty="0" smtClean="0">
                <a:solidFill>
                  <a:srgbClr val="00B0F0"/>
                </a:solidFill>
              </a:rPr>
            </a:br>
            <a:endParaRPr lang="en-US" sz="3200" i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791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u="sng" dirty="0" smtClean="0"/>
              <a:t>Hashimoto’s disease </a:t>
            </a:r>
            <a:r>
              <a:rPr lang="en-US" sz="2800" dirty="0" smtClean="0"/>
              <a:t>(</a:t>
            </a:r>
            <a:r>
              <a:rPr lang="en-US" sz="2800" dirty="0" err="1" smtClean="0"/>
              <a:t>lymphadenoid</a:t>
            </a:r>
            <a:r>
              <a:rPr lang="en-US" sz="2800" dirty="0" smtClean="0"/>
              <a:t> </a:t>
            </a:r>
            <a:r>
              <a:rPr lang="en-US" sz="2800" dirty="0" err="1" smtClean="0"/>
              <a:t>goitre</a:t>
            </a:r>
            <a:r>
              <a:rPr lang="en-US" sz="2800" dirty="0" smtClean="0"/>
              <a:t>)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800" dirty="0" smtClean="0"/>
              <a:t>Chronic inflammation of thyroid gland </a:t>
            </a:r>
            <a:r>
              <a:rPr lang="en-US" sz="2400" dirty="0" smtClean="0"/>
              <a:t>,frequently seen in  females of age 40 – 60 yrs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Symptoms -  feeling of fullness of throat </a:t>
            </a:r>
            <a:r>
              <a:rPr lang="en-US" sz="2400" dirty="0" smtClean="0"/>
              <a:t>, fatigue, weight </a:t>
            </a:r>
            <a:r>
              <a:rPr lang="en-US" sz="2400" dirty="0" smtClean="0"/>
              <a:t>gain &amp; </a:t>
            </a:r>
            <a:r>
              <a:rPr lang="en-US" sz="2400" dirty="0" err="1" smtClean="0"/>
              <a:t>bradycardia</a:t>
            </a:r>
            <a:r>
              <a:rPr lang="en-US" sz="2400" dirty="0" smtClean="0"/>
              <a:t> . Along with symptoms of hypothyroidsm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Different specific Abs are formed against </a:t>
            </a:r>
            <a:r>
              <a:rPr lang="en-US" sz="2400" dirty="0" smtClean="0"/>
              <a:t> cell </a:t>
            </a:r>
            <a:r>
              <a:rPr lang="en-US" sz="2400" dirty="0" smtClean="0"/>
              <a:t>surface component &amp; </a:t>
            </a:r>
            <a:r>
              <a:rPr lang="en-US" sz="2400" dirty="0" err="1" smtClean="0"/>
              <a:t>microsomal</a:t>
            </a:r>
            <a:r>
              <a:rPr lang="en-US" sz="2400" dirty="0" smtClean="0"/>
              <a:t> antigen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err="1" smtClean="0"/>
              <a:t>Histologically</a:t>
            </a:r>
            <a:r>
              <a:rPr lang="en-US" sz="2400" dirty="0" smtClean="0"/>
              <a:t> glandular tissue of thyroid is </a:t>
            </a:r>
          </a:p>
          <a:p>
            <a:pPr marL="514350" indent="-514350">
              <a:buNone/>
            </a:pPr>
            <a:r>
              <a:rPr lang="en-US" sz="2800" dirty="0" smtClean="0"/>
              <a:t>   </a:t>
            </a:r>
            <a:r>
              <a:rPr lang="en-US" sz="2400" dirty="0" smtClean="0"/>
              <a:t>replaced by lymphoid tissue </a:t>
            </a: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</p:txBody>
      </p:sp>
      <p:pic>
        <p:nvPicPr>
          <p:cNvPr id="4" name="Picture 3" descr="nodu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810000"/>
            <a:ext cx="22098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876800"/>
            <a:ext cx="86868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i="1" dirty="0" smtClean="0"/>
              <a:t>Diagnosis -  </a:t>
            </a:r>
            <a:r>
              <a:rPr lang="en-US" sz="2400" dirty="0" smtClean="0"/>
              <a:t>1. ultra sensitive TSH test</a:t>
            </a:r>
          </a:p>
          <a:p>
            <a:pPr>
              <a:buNone/>
            </a:pPr>
            <a:r>
              <a:rPr lang="en-US" sz="2400" i="1" dirty="0" smtClean="0"/>
              <a:t>                         2.anti thyroid </a:t>
            </a:r>
            <a:r>
              <a:rPr lang="en-US" sz="2400" i="1" dirty="0" err="1" smtClean="0"/>
              <a:t>peroxidase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Ab</a:t>
            </a:r>
            <a:r>
              <a:rPr lang="en-US" sz="2400" i="1" dirty="0" smtClean="0"/>
              <a:t> test  which detects the presence of thyroid </a:t>
            </a:r>
            <a:r>
              <a:rPr lang="en-US" sz="2400" i="1" dirty="0" err="1" smtClean="0"/>
              <a:t>Ab’s</a:t>
            </a:r>
            <a:endParaRPr lang="en-US" sz="2400" i="1" dirty="0" smtClean="0"/>
          </a:p>
          <a:p>
            <a:pPr>
              <a:buNone/>
            </a:pPr>
            <a:r>
              <a:rPr lang="en-US" sz="2800" i="1" dirty="0" smtClean="0"/>
              <a:t>Treatment -  </a:t>
            </a:r>
            <a:r>
              <a:rPr lang="en-US" sz="2400" dirty="0" smtClean="0"/>
              <a:t>synthetic thyroxin supplementation </a:t>
            </a:r>
            <a:endParaRPr lang="en-US" sz="2800" i="1" dirty="0"/>
          </a:p>
        </p:txBody>
      </p:sp>
      <p:pic>
        <p:nvPicPr>
          <p:cNvPr id="4" name="Picture 3" descr="Hashim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874000" cy="411479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i="1" u="sng" dirty="0" err="1" smtClean="0"/>
              <a:t>Thyrotoxicosis</a:t>
            </a:r>
            <a:r>
              <a:rPr lang="en-US" sz="2800" i="1" dirty="0" smtClean="0"/>
              <a:t> ( grave’s disease)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Symptoms of this disease are related to hypothyroidsm </a:t>
            </a:r>
            <a:r>
              <a:rPr lang="en-US" sz="2400" dirty="0" err="1" smtClean="0"/>
              <a:t>includig</a:t>
            </a:r>
            <a:r>
              <a:rPr lang="en-US" sz="2400" dirty="0" smtClean="0"/>
              <a:t> </a:t>
            </a:r>
            <a:r>
              <a:rPr lang="en-US" sz="2400" dirty="0" smtClean="0"/>
              <a:t>enlargement </a:t>
            </a:r>
            <a:r>
              <a:rPr lang="en-US" sz="2400" dirty="0" smtClean="0"/>
              <a:t>of thyroid gland ,rapid pulse &amp; wt. loss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Abs to thyroglobulin are formed along with lymphatic infiltration </a:t>
            </a:r>
          </a:p>
          <a:p>
            <a:pPr>
              <a:buNone/>
            </a:pPr>
            <a:r>
              <a:rPr lang="en-US" sz="2400" u="sng" dirty="0" smtClean="0"/>
              <a:t>Diagnosis </a:t>
            </a:r>
            <a:r>
              <a:rPr lang="en-US" sz="2400" dirty="0" smtClean="0"/>
              <a:t>-  is by identification of “ long acting thyroid stimulator”</a:t>
            </a:r>
          </a:p>
          <a:p>
            <a:pPr>
              <a:buNone/>
            </a:pPr>
            <a:r>
              <a:rPr lang="en-US" sz="2400" dirty="0" smtClean="0"/>
              <a:t>( LATS) which is an IgG </a:t>
            </a:r>
            <a:r>
              <a:rPr lang="en-US" sz="2400" dirty="0" err="1" smtClean="0"/>
              <a:t>Ab</a:t>
            </a:r>
            <a:r>
              <a:rPr lang="en-US" sz="2400" dirty="0" smtClean="0"/>
              <a:t>  to thyroid membrane antigen </a:t>
            </a:r>
          </a:p>
          <a:p>
            <a:pPr>
              <a:buNone/>
            </a:pPr>
            <a:r>
              <a:rPr lang="en-US" sz="2400" u="sng" dirty="0" smtClean="0"/>
              <a:t>Treatment </a:t>
            </a:r>
            <a:r>
              <a:rPr lang="en-US" sz="2400" dirty="0" smtClean="0"/>
              <a:t>  -  1. radio active iodine : available as capsules or solutions  . It acts by </a:t>
            </a:r>
            <a:r>
              <a:rPr lang="en-US" sz="2400" dirty="0" smtClean="0"/>
              <a:t>localized </a:t>
            </a:r>
            <a:r>
              <a:rPr lang="en-US" sz="2400" dirty="0" smtClean="0"/>
              <a:t>death of thyroid tissue , but it is contraindicated in pregnancy as it causes birth defects </a:t>
            </a:r>
          </a:p>
          <a:p>
            <a:pPr>
              <a:buNone/>
            </a:pPr>
            <a:r>
              <a:rPr lang="en-US" sz="2400" dirty="0" smtClean="0"/>
              <a:t>                        2.antithyroid drugs : like propylthiouracil &amp; methimazole .acts by interfering with thyroid </a:t>
            </a:r>
            <a:r>
              <a:rPr lang="en-US" sz="2400" dirty="0" smtClean="0"/>
              <a:t>hormone </a:t>
            </a:r>
            <a:r>
              <a:rPr lang="en-US" sz="2400" dirty="0" smtClean="0"/>
              <a:t>synthesis </a:t>
            </a:r>
          </a:p>
          <a:p>
            <a:pPr>
              <a:buNone/>
            </a:pPr>
            <a:r>
              <a:rPr lang="en-US" sz="2400" dirty="0" smtClean="0"/>
              <a:t>                         3.sugery : is needed in severe hypothyroidsm </a:t>
            </a:r>
          </a:p>
          <a:p>
            <a:pPr>
              <a:buNone/>
            </a:pPr>
            <a:r>
              <a:rPr lang="en-US" sz="2400" dirty="0" smtClean="0"/>
              <a:t>                        </a:t>
            </a:r>
          </a:p>
          <a:p>
            <a:pPr>
              <a:buNone/>
            </a:pPr>
            <a:r>
              <a:rPr lang="en-US" sz="2400" dirty="0" smtClean="0"/>
              <a:t>                     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i="1" u="sng" dirty="0" smtClean="0"/>
              <a:t>Addison’s disease  </a:t>
            </a:r>
            <a:r>
              <a:rPr lang="en-US" sz="2800" dirty="0" smtClean="0"/>
              <a:t>:</a:t>
            </a:r>
            <a:r>
              <a:rPr lang="en-US" sz="2400" dirty="0" smtClean="0"/>
              <a:t>also  called adrenal insufficiency / </a:t>
            </a:r>
            <a:r>
              <a:rPr lang="en-US" sz="2400" dirty="0" err="1" smtClean="0"/>
              <a:t>hypocortisolism</a:t>
            </a:r>
            <a:r>
              <a:rPr lang="en-US" sz="2400" dirty="0" smtClean="0"/>
              <a:t> .</a:t>
            </a:r>
          </a:p>
          <a:p>
            <a:pPr>
              <a:buNone/>
            </a:pPr>
            <a:endParaRPr lang="en-US" sz="2400" i="1" u="sng" dirty="0" smtClean="0"/>
          </a:p>
          <a:p>
            <a:pPr>
              <a:buFont typeface="Wingdings" pitchFamily="2" charset="2"/>
              <a:buChar char="Ø"/>
            </a:pPr>
            <a:r>
              <a:rPr lang="en-US" sz="2400" i="1" dirty="0" smtClean="0"/>
              <a:t>Rarely it is due to def </a:t>
            </a:r>
            <a:r>
              <a:rPr lang="en-US" sz="2400" dirty="0" smtClean="0"/>
              <a:t>of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i="1" dirty="0" smtClean="0"/>
              <a:t>Symptoms -  </a:t>
            </a:r>
            <a:r>
              <a:rPr lang="en-US" sz="2400" i="1" dirty="0" err="1" smtClean="0"/>
              <a:t>wt.loss</a:t>
            </a:r>
            <a:r>
              <a:rPr lang="en-US" sz="2400" i="1" dirty="0" smtClean="0"/>
              <a:t>, muscle weakness, fatigue ,low </a:t>
            </a:r>
            <a:r>
              <a:rPr lang="en-US" sz="2400" i="1" dirty="0" err="1" smtClean="0"/>
              <a:t>B.P,dizziness</a:t>
            </a:r>
            <a:r>
              <a:rPr lang="en-US" sz="2400" i="1" dirty="0" smtClean="0"/>
              <a:t>, darkness of skin in both exposed &amp; non- exposed parts of body.</a:t>
            </a:r>
          </a:p>
          <a:p>
            <a:pPr>
              <a:buFont typeface="Wingdings" pitchFamily="2" charset="2"/>
              <a:buChar char="Ø"/>
            </a:pPr>
            <a:r>
              <a:rPr lang="en-US" sz="2400" i="1" dirty="0" smtClean="0"/>
              <a:t>Diag</a:t>
            </a:r>
            <a:r>
              <a:rPr lang="en-US" sz="2400" dirty="0" smtClean="0"/>
              <a:t>nosis -  difficult to diagnose in early </a:t>
            </a:r>
          </a:p>
          <a:p>
            <a:pPr>
              <a:buNone/>
            </a:pPr>
            <a:r>
              <a:rPr lang="en-US" sz="2400" i="1" dirty="0" smtClean="0"/>
              <a:t>   Stages of disease 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main symptom to diagnose the disease  </a:t>
            </a:r>
          </a:p>
          <a:p>
            <a:pPr>
              <a:buNone/>
            </a:pPr>
            <a:r>
              <a:rPr lang="en-US" sz="2400" dirty="0" smtClean="0"/>
              <a:t>     is darkening of skin 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Most specific test to </a:t>
            </a:r>
            <a:r>
              <a:rPr lang="en-US" sz="2400" dirty="0" err="1" smtClean="0"/>
              <a:t>dignose</a:t>
            </a:r>
            <a:r>
              <a:rPr lang="en-US" sz="2400" dirty="0" smtClean="0"/>
              <a:t> the disease </a:t>
            </a:r>
          </a:p>
          <a:p>
            <a:pPr>
              <a:buNone/>
            </a:pPr>
            <a:r>
              <a:rPr lang="en-US" sz="2400" dirty="0" smtClean="0"/>
              <a:t>   “ ACTH stimulation </a:t>
            </a:r>
            <a:r>
              <a:rPr lang="en-US" sz="2400" dirty="0" err="1" smtClean="0"/>
              <a:t>tset</a:t>
            </a:r>
            <a:r>
              <a:rPr lang="en-US" sz="2400" dirty="0" smtClean="0"/>
              <a:t>”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Lymphatic infiltration of adrenal glands &amp; circulating Abs against cells of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glomerulosa</a:t>
            </a:r>
            <a:r>
              <a:rPr lang="en-US" sz="2400" dirty="0" smtClean="0"/>
              <a:t> can be seen.</a:t>
            </a:r>
          </a:p>
        </p:txBody>
      </p:sp>
      <p:pic>
        <p:nvPicPr>
          <p:cNvPr id="4" name="Picture 3" descr="a3f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44184" y="2514600"/>
            <a:ext cx="3099816" cy="2679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340</TotalTime>
  <Words>1223</Words>
  <Application>Microsoft Office PowerPoint</Application>
  <PresentationFormat>On-screen Show (4:3)</PresentationFormat>
  <Paragraphs>146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AUTO IMMUNE DISEASES</vt:lpstr>
      <vt:lpstr>CLASSIFICATION</vt:lpstr>
      <vt:lpstr>Hemocytolytic  autoimmune diseases</vt:lpstr>
      <vt:lpstr>Slide 4</vt:lpstr>
      <vt:lpstr>Slide 5</vt:lpstr>
      <vt:lpstr>LOCAL AUTOIMMUNE DISEASES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IMMUNE DISEASES</dc:title>
  <dc:creator>PRANEETH</dc:creator>
  <cp:lastModifiedBy>sathvika</cp:lastModifiedBy>
  <cp:revision>37</cp:revision>
  <dcterms:created xsi:type="dcterms:W3CDTF">2010-11-16T05:32:55Z</dcterms:created>
  <dcterms:modified xsi:type="dcterms:W3CDTF">2010-12-21T13:14:32Z</dcterms:modified>
</cp:coreProperties>
</file>